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301" r:id="rId3"/>
    <p:sldId id="257" r:id="rId4"/>
    <p:sldId id="258" r:id="rId5"/>
    <p:sldId id="259" r:id="rId6"/>
    <p:sldId id="292" r:id="rId7"/>
    <p:sldId id="288" r:id="rId8"/>
    <p:sldId id="293" r:id="rId9"/>
    <p:sldId id="294" r:id="rId10"/>
    <p:sldId id="295" r:id="rId11"/>
    <p:sldId id="296" r:id="rId12"/>
    <p:sldId id="297" r:id="rId13"/>
    <p:sldId id="300" r:id="rId14"/>
    <p:sldId id="299"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302" r:id="rId30"/>
    <p:sldId id="312" r:id="rId31"/>
    <p:sldId id="313" r:id="rId32"/>
    <p:sldId id="320" r:id="rId33"/>
    <p:sldId id="314" r:id="rId34"/>
    <p:sldId id="315" r:id="rId35"/>
    <p:sldId id="316" r:id="rId36"/>
    <p:sldId id="317" r:id="rId37"/>
    <p:sldId id="319" r:id="rId38"/>
    <p:sldId id="321" r:id="rId39"/>
    <p:sldId id="31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1" d="100"/>
          <a:sy n="111" d="100"/>
        </p:scale>
        <p:origin x="15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C8BE0-AEA2-4BCC-BB4D-DADCEC284102}" type="datetimeFigureOut">
              <a:rPr lang="en-US" smtClean="0"/>
              <a:t>8/2/2023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0E3DA-438D-48AA-9210-F1801B490793}" type="slidenum">
              <a:rPr lang="en-US" smtClean="0"/>
              <a:t>‹#›</a:t>
            </a:fld>
            <a:endParaRPr lang="en-US"/>
          </a:p>
        </p:txBody>
      </p:sp>
    </p:spTree>
    <p:extLst>
      <p:ext uri="{BB962C8B-B14F-4D97-AF65-F5344CB8AC3E}">
        <p14:creationId xmlns:p14="http://schemas.microsoft.com/office/powerpoint/2010/main" val="147540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431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Google Shape;161;g1253230e05c_0_0: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9875" name="Google Shape;162;g1253230e05c_0_0: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No detections in any of the blanks!</a:t>
            </a:r>
          </a:p>
          <a:p>
            <a:pPr>
              <a:spcBef>
                <a:spcPts val="363"/>
              </a:spcBef>
              <a:buSzPts val="1400"/>
            </a:pPr>
            <a:r>
              <a:rPr lang="en-US" altLang="en-US"/>
              <a:t>&lt;5 % difference for most dups. All dups &lt;10% different for all PFAS compounds, except 1 (12.5%)</a:t>
            </a:r>
          </a:p>
        </p:txBody>
      </p:sp>
      <p:sp>
        <p:nvSpPr>
          <p:cNvPr id="79876" name="Google Shape;163;g1253230e05c_0_0: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E243E978-E849-4BCC-B88B-765AA7040B4F}" type="slidenum">
              <a:rPr lang="en-US" altLang="en-US" smtClean="0">
                <a:latin typeface="Calibri" panose="020F0502020204030204" pitchFamily="34" charset="0"/>
              </a:rPr>
              <a:pPr>
                <a:buSzPts val="1400"/>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46713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Google Shape;169;p19: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1923" name="Google Shape;170;p19: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endParaRPr lang="en-US" altLang="en-US"/>
          </a:p>
        </p:txBody>
      </p:sp>
      <p:sp>
        <p:nvSpPr>
          <p:cNvPr id="81924" name="Google Shape;171;p19: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1E59CDC6-C325-4806-AE33-20836CCEA20F}" type="slidenum">
              <a:rPr lang="en-US" altLang="en-US" smtClean="0">
                <a:latin typeface="Calibri" panose="020F0502020204030204" pitchFamily="34" charset="0"/>
              </a:rPr>
              <a:pPr>
                <a:buSzPts val="1400"/>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50880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186;p21: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6019" name="Google Shape;187;p21: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ct val="0"/>
              </a:spcBef>
              <a:buSzPts val="1400"/>
            </a:pPr>
            <a:r>
              <a:rPr lang="en-US" altLang="en-US"/>
              <a:t>Updated legend when HAs were revised. Some communities stopped using wells with PFAS, so they now appear green. </a:t>
            </a:r>
          </a:p>
        </p:txBody>
      </p:sp>
      <p:sp>
        <p:nvSpPr>
          <p:cNvPr id="86020" name="Google Shape;188;p21: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D7259746-6D95-4D02-AAF7-E53B2DE2BADE}" type="slidenum">
              <a:rPr lang="en-US" altLang="en-US" smtClean="0">
                <a:latin typeface="Calibri" panose="020F0502020204030204" pitchFamily="34" charset="0"/>
              </a:rPr>
              <a:pPr>
                <a:buSzPts val="1400"/>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47493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Google Shape;193;g12673d7572d_0_0: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8067" name="Google Shape;194;g12673d7572d_0_0: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33 locations (21 lakes, 12 rivers)</a:t>
            </a:r>
          </a:p>
          <a:p>
            <a:pPr>
              <a:spcBef>
                <a:spcPts val="363"/>
              </a:spcBef>
              <a:buSzPts val="1400"/>
            </a:pPr>
            <a:r>
              <a:rPr lang="en-US" altLang="en-US"/>
              <a:t>Only 6 compounds, but 2 were common at low levels.</a:t>
            </a:r>
          </a:p>
          <a:p>
            <a:pPr>
              <a:spcBef>
                <a:spcPts val="363"/>
              </a:spcBef>
              <a:buSzPts val="1400"/>
            </a:pPr>
            <a:r>
              <a:rPr lang="en-US" altLang="en-US"/>
              <a:t>PFBA - perfluorobutanoic acid</a:t>
            </a:r>
          </a:p>
          <a:p>
            <a:pPr>
              <a:spcBef>
                <a:spcPts val="363"/>
              </a:spcBef>
              <a:buSzPts val="1400"/>
            </a:pPr>
            <a:r>
              <a:rPr lang="en-US" altLang="en-US"/>
              <a:t>PFPeA - Perfluoropentanoic acid</a:t>
            </a:r>
          </a:p>
          <a:p>
            <a:pPr>
              <a:spcBef>
                <a:spcPts val="363"/>
              </a:spcBef>
              <a:buSzPts val="1400"/>
            </a:pPr>
            <a:r>
              <a:rPr lang="en-US" altLang="en-US"/>
              <a:t>Most PFBA concentrations below 7 ppt</a:t>
            </a:r>
          </a:p>
          <a:p>
            <a:pPr>
              <a:spcBef>
                <a:spcPts val="363"/>
              </a:spcBef>
              <a:buSzPts val="1400"/>
            </a:pPr>
            <a:r>
              <a:rPr lang="en-US" altLang="en-US"/>
              <a:t>Mississippi River 29 - 32 ppt</a:t>
            </a:r>
          </a:p>
          <a:p>
            <a:pPr>
              <a:spcBef>
                <a:spcPts val="363"/>
              </a:spcBef>
              <a:buSzPts val="1400"/>
            </a:pPr>
            <a:r>
              <a:rPr lang="en-US" altLang="en-US"/>
              <a:t>PFOS and PFOA less than 3.8 ppt</a:t>
            </a:r>
          </a:p>
        </p:txBody>
      </p:sp>
      <p:sp>
        <p:nvSpPr>
          <p:cNvPr id="88068" name="Google Shape;195;g12673d7572d_0_0: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A45DD565-174E-474B-86A1-3B36D306CE95}" type="slidenum">
              <a:rPr lang="en-US" altLang="en-US" smtClean="0">
                <a:latin typeface="Calibri" panose="020F0502020204030204" pitchFamily="34" charset="0"/>
              </a:rPr>
              <a:pPr>
                <a:buSzPts val="1400"/>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66693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00;g120b02dcede_0_6: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0115" name="Google Shape;201;g120b02dcede_0_6: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Pie charts are used to give us an idea of the mixtures of compounds found at each location. Again, PFBA is widespread at low levels. PFOA, PFOS, PFBS in Mississippi.</a:t>
            </a:r>
          </a:p>
          <a:p>
            <a:pPr>
              <a:spcBef>
                <a:spcPts val="363"/>
              </a:spcBef>
              <a:buSzPts val="1400"/>
            </a:pPr>
            <a:r>
              <a:rPr lang="en-US" altLang="en-US"/>
              <a:t>Ubiquitous occurrence, but just a few compounds</a:t>
            </a:r>
          </a:p>
        </p:txBody>
      </p:sp>
      <p:sp>
        <p:nvSpPr>
          <p:cNvPr id="90116" name="Google Shape;202;g120b02dcede_0_6: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AA3713DA-4D5F-4802-995F-568C23200EBC}" type="slidenum">
              <a:rPr lang="en-US" altLang="en-US" smtClean="0">
                <a:latin typeface="Calibri" panose="020F0502020204030204" pitchFamily="34" charset="0"/>
              </a:rPr>
              <a:pPr>
                <a:buSzPts val="1400"/>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89054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07;g12673d7572d_0_10: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2163" name="Google Shape;208;g12673d7572d_0_10: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PFOS - max concentration is 60 ppt</a:t>
            </a:r>
          </a:p>
          <a:p>
            <a:pPr>
              <a:spcBef>
                <a:spcPts val="363"/>
              </a:spcBef>
              <a:buSzPts val="1400"/>
            </a:pPr>
            <a:r>
              <a:rPr lang="en-US" altLang="en-US"/>
              <a:t>PFOA - max was 29 ppt</a:t>
            </a:r>
          </a:p>
        </p:txBody>
      </p:sp>
      <p:sp>
        <p:nvSpPr>
          <p:cNvPr id="92164" name="Google Shape;209;g12673d7572d_0_10: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DF422334-53A6-4E23-B258-B94DBB335981}" type="slidenum">
              <a:rPr lang="en-US" altLang="en-US" smtClean="0">
                <a:latin typeface="Calibri" panose="020F0502020204030204" pitchFamily="34" charset="0"/>
              </a:rPr>
              <a:pPr>
                <a:buSzPts val="1400"/>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70923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14;g120b02dcede_0_0: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4211" name="Google Shape;215;g120b02dcede_0_0: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Update to include Tier 3 – to date</a:t>
            </a:r>
          </a:p>
          <a:p>
            <a:pPr>
              <a:spcBef>
                <a:spcPts val="363"/>
              </a:spcBef>
              <a:buSzPts val="1400"/>
            </a:pPr>
            <a:r>
              <a:rPr lang="en-US" altLang="en-US"/>
              <a:t>Fingerprintable!</a:t>
            </a:r>
          </a:p>
          <a:p>
            <a:pPr>
              <a:spcBef>
                <a:spcPts val="363"/>
              </a:spcBef>
              <a:buSzPts val="1400"/>
            </a:pPr>
            <a:r>
              <a:rPr lang="en-US" altLang="en-US"/>
              <a:t>Alluvial wells along Mississippi look more like surface water</a:t>
            </a:r>
          </a:p>
        </p:txBody>
      </p:sp>
      <p:sp>
        <p:nvSpPr>
          <p:cNvPr id="94212" name="Google Shape;216;g120b02dcede_0_0: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F7B735BE-E531-4FD0-9EB9-DB309A03DC51}" type="slidenum">
              <a:rPr lang="en-US" altLang="en-US" smtClean="0">
                <a:latin typeface="Calibri" panose="020F0502020204030204" pitchFamily="34" charset="0"/>
              </a:rPr>
              <a:pPr>
                <a:buSzPts val="1400"/>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11256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229;g163144b0069_0_4: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8307" name="Google Shape;230;g163144b0069_0_4: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Clr>
                <a:srgbClr val="000000"/>
              </a:buClr>
              <a:buSzPts val="1100"/>
            </a:pPr>
            <a:r>
              <a:rPr lang="en-US" altLang="en-US"/>
              <a:t>This is just for community water supplies. We tested NTNCs and one NC in addition. Of the 867 public supplies that have not been tested, 157 contain highly susceptible wells and will be prioritized for Tiers 5-7. </a:t>
            </a:r>
          </a:p>
          <a:p>
            <a:pPr>
              <a:spcBef>
                <a:spcPts val="363"/>
              </a:spcBef>
              <a:buClr>
                <a:srgbClr val="000000"/>
              </a:buClr>
              <a:buSzPts val="1100"/>
            </a:pPr>
            <a:r>
              <a:rPr lang="en-US" altLang="en-US"/>
              <a:t>All supplies will be tested once an MCL is in place. Low susceptibility wells are not expected to contain PFAS.</a:t>
            </a:r>
          </a:p>
          <a:p>
            <a:pPr>
              <a:spcBef>
                <a:spcPts val="363"/>
              </a:spcBef>
              <a:buClr>
                <a:srgbClr val="000000"/>
              </a:buClr>
              <a:buSzPts val="1100"/>
            </a:pPr>
            <a:endParaRPr lang="en-US" altLang="en-US"/>
          </a:p>
        </p:txBody>
      </p:sp>
      <p:sp>
        <p:nvSpPr>
          <p:cNvPr id="98308" name="Google Shape;231;g163144b0069_0_4: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544EA1E7-412E-4C19-86FF-A14F4057AAEA}" type="slidenum">
              <a:rPr lang="en-US" altLang="en-US" smtClean="0">
                <a:latin typeface="Calibri" panose="020F0502020204030204" pitchFamily="34" charset="0"/>
              </a:rPr>
              <a:pPr>
                <a:buSzPts val="1400"/>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70842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37;p24: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524287"/>
            <a:headEnd type="none" w="sm" len="sm"/>
            <a:tailEnd type="none" w="sm" len="sm"/>
          </a:ln>
          <a:extLst>
            <a:ext uri="{909E8E84-426E-40DD-AFC4-6F175D3DCCD1}">
              <a14:hiddenFill xmlns:a14="http://schemas.microsoft.com/office/drawing/2010/main">
                <a:solidFill>
                  <a:srgbClr val="FFFFFF"/>
                </a:solidFill>
              </a14:hiddenFill>
            </a:ext>
          </a:extLst>
        </p:spPr>
      </p:sp>
      <p:sp>
        <p:nvSpPr>
          <p:cNvPr id="100355" name="Google Shape;238;p24:notes"/>
          <p:cNvSpPr>
            <a:spLocks noGrp="1" noChangeArrowheads="1"/>
          </p:cNvSpPr>
          <p:nvPr>
            <p:ph type="body" idx="1"/>
          </p:nvPr>
        </p:nvSpPr>
        <p:spPr bwMode="auto">
          <a:xfrm>
            <a:off x="747713" y="4637088"/>
            <a:ext cx="59817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75" tIns="49225" rIns="98475" bIns="49225" numCol="1" anchor="t" anchorCtr="0" compatLnSpc="1">
            <a:prstTxWarp prst="textNoShape">
              <a:avLst/>
            </a:prstTxWarp>
          </a:bodyPr>
          <a:lstStyle/>
          <a:p>
            <a:pPr>
              <a:spcBef>
                <a:spcPct val="0"/>
              </a:spcBef>
              <a:buClr>
                <a:srgbClr val="000000"/>
              </a:buClr>
              <a:buSzPts val="1800"/>
            </a:pPr>
            <a:r>
              <a:rPr lang="en-US" altLang="en-US"/>
              <a:t>Just like we developed a manganese protocol for a contaminant with a Health Advisory, so too have we developed a protocol for PFAS.</a:t>
            </a:r>
          </a:p>
        </p:txBody>
      </p:sp>
      <p:sp>
        <p:nvSpPr>
          <p:cNvPr id="100356" name="Google Shape;239;p24:notes"/>
          <p:cNvSpPr txBox="1">
            <a:spLocks noChangeArrowheads="1"/>
          </p:cNvSpPr>
          <p:nvPr/>
        </p:nvSpPr>
        <p:spPr bwMode="auto">
          <a:xfrm>
            <a:off x="4235450" y="9272588"/>
            <a:ext cx="32400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5" tIns="49225" rIns="98475" bIns="4922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Clr>
                <a:srgbClr val="000000"/>
              </a:buClr>
              <a:buSzPts val="1300"/>
              <a:buFont typeface="Arial" panose="020B0604020202020204" pitchFamily="34" charset="0"/>
              <a:buNone/>
            </a:pPr>
            <a:fld id="{E6B1D160-F8B5-4793-BB95-901C4D3B8B00}" type="slidenum">
              <a:rPr lang="en-US" altLang="en-US" sz="1300">
                <a:solidFill>
                  <a:srgbClr val="000000"/>
                </a:solidFill>
                <a:latin typeface="Calibri" panose="020F0502020204030204" pitchFamily="34" charset="0"/>
                <a:cs typeface="Calibri" panose="020F0502020204030204" pitchFamily="34" charset="0"/>
                <a:sym typeface="Calibri" panose="020F0502020204030204" pitchFamily="34" charset="0"/>
              </a:rPr>
              <a:pPr algn="r" eaLnBrk="1" hangingPunct="1">
                <a:buClr>
                  <a:srgbClr val="000000"/>
                </a:buClr>
                <a:buSzPts val="1300"/>
                <a:buFont typeface="Arial" panose="020B0604020202020204" pitchFamily="34" charset="0"/>
                <a:buNone/>
              </a:pPr>
              <a:t>25</a:t>
            </a:fld>
            <a:endParaRPr lang="en-US"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73164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 name="Google Shape;244;p25:notes">
            <a:extLst>
              <a:ext uri="{FF2B5EF4-FFF2-40B4-BE49-F238E27FC236}">
                <a16:creationId xmlns:a16="http://schemas.microsoft.com/office/drawing/2014/main" id="{08CB8EB3-3105-42CA-B114-2B29607B183D}"/>
              </a:ext>
            </a:extLst>
          </p:cNvPr>
          <p:cNvSpPr txBox="1">
            <a:spLocks noGrp="1"/>
          </p:cNvSpPr>
          <p:nvPr>
            <p:ph type="body" idx="1"/>
          </p:nvPr>
        </p:nvSpPr>
        <p:spPr>
          <a:xfrm>
            <a:off x="747713" y="4637088"/>
            <a:ext cx="5981700" cy="4391025"/>
          </a:xfrm>
          <a:ln/>
        </p:spPr>
        <p:txBody>
          <a:bodyPr spcFirstLastPara="1" wrap="square" lIns="98475" tIns="49225" rIns="98475" bIns="49225" anchor="t" anchorCtr="0">
            <a:noAutofit/>
          </a:bodyPr>
          <a:lstStyle/>
          <a:p>
            <a:pPr>
              <a:spcBef>
                <a:spcPts val="0"/>
              </a:spcBef>
              <a:spcAft>
                <a:spcPts val="0"/>
              </a:spcAft>
              <a:buClr>
                <a:schemeClr val="dk1"/>
              </a:buClr>
              <a:buSzPts val="1200"/>
              <a:defRPr/>
            </a:pPr>
            <a:r>
              <a:rPr lang="en-US"/>
              <a:t>In this first round of sampling 14 water supplies have been assigned quarterly monitoring.  </a:t>
            </a:r>
            <a:endParaRPr/>
          </a:p>
          <a:p>
            <a:pPr>
              <a:spcBef>
                <a:spcPts val="0"/>
              </a:spcBef>
              <a:spcAft>
                <a:spcPts val="0"/>
              </a:spcAft>
              <a:buClr>
                <a:schemeClr val="dk1"/>
              </a:buClr>
              <a:buSzPts val="1200"/>
              <a:defRPr/>
            </a:pPr>
            <a:r>
              <a:rPr lang="en-US" sz="1000">
                <a:highlight>
                  <a:srgbClr val="FFFFFF"/>
                </a:highlight>
                <a:latin typeface="Roboto"/>
                <a:ea typeface="Roboto"/>
                <a:cs typeface="Roboto"/>
                <a:sym typeface="Roboto"/>
              </a:rPr>
              <a:t>West Des Moines, IOWA CITY, Rock Valley, Sioux City, Ames, Camanche, IOWA-AMERICAN DAVENPORT, Kammerer Trailer Court, Muscatine, BURLINGTON, KEOKUK, Tama, Cedar Rapids, Central City</a:t>
            </a:r>
            <a:endParaRPr/>
          </a:p>
        </p:txBody>
      </p:sp>
      <p:sp>
        <p:nvSpPr>
          <p:cNvPr id="102403" name="Google Shape;245;p25: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094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103;p3:notes"/>
          <p:cNvSpPr>
            <a:spLocks noGrp="1" noChangeArrowheads="1"/>
          </p:cNvSpPr>
          <p:nvPr>
            <p:ph type="body" idx="1"/>
          </p:nvPr>
        </p:nvSpPr>
        <p:spPr bwMode="auto">
          <a:xfrm>
            <a:off x="747713" y="4637088"/>
            <a:ext cx="59817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75" tIns="49225" rIns="98475" bIns="49225" numCol="1" anchor="t" anchorCtr="0" compatLnSpc="1">
            <a:prstTxWarp prst="textNoShape">
              <a:avLst/>
            </a:prstTxWarp>
          </a:bodyPr>
          <a:lstStyle/>
          <a:p>
            <a:pPr>
              <a:spcBef>
                <a:spcPct val="0"/>
              </a:spcBef>
              <a:buClr>
                <a:srgbClr val="000000"/>
              </a:buClr>
              <a:buSzPts val="1200"/>
            </a:pPr>
            <a:r>
              <a:rPr lang="en-US" altLang="en-US"/>
              <a:t>Outline of the presentation</a:t>
            </a:r>
          </a:p>
        </p:txBody>
      </p:sp>
      <p:sp>
        <p:nvSpPr>
          <p:cNvPr id="65539" name="Google Shape;104;p3: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1921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 name="Google Shape;250;g165fc952ce3_0_0:notes">
            <a:extLst>
              <a:ext uri="{FF2B5EF4-FFF2-40B4-BE49-F238E27FC236}">
                <a16:creationId xmlns:a16="http://schemas.microsoft.com/office/drawing/2014/main" id="{57939EB8-05C9-4AA9-AD6E-E7F9743A0CAF}"/>
              </a:ext>
            </a:extLst>
          </p:cNvPr>
          <p:cNvSpPr txBox="1">
            <a:spLocks noGrp="1"/>
          </p:cNvSpPr>
          <p:nvPr>
            <p:ph type="body" idx="1"/>
          </p:nvPr>
        </p:nvSpPr>
        <p:spPr>
          <a:xfrm>
            <a:off x="747713" y="4637088"/>
            <a:ext cx="5981700" cy="4391025"/>
          </a:xfrm>
          <a:ln/>
        </p:spPr>
        <p:txBody>
          <a:bodyPr spcFirstLastPara="1" wrap="square" lIns="98475" tIns="49225" rIns="98475" bIns="49225" anchor="t" anchorCtr="0">
            <a:noAutofit/>
          </a:bodyPr>
          <a:lstStyle/>
          <a:p>
            <a:pPr>
              <a:spcBef>
                <a:spcPts val="0"/>
              </a:spcBef>
              <a:spcAft>
                <a:spcPts val="0"/>
              </a:spcAft>
              <a:buClr>
                <a:schemeClr val="dk1"/>
              </a:buClr>
              <a:buSzPts val="1200"/>
              <a:defRPr/>
            </a:pPr>
            <a:r>
              <a:rPr lang="en-US"/>
              <a:t>In this first round of sampling 14 water supplies have been assigned quarterly monitoring.  </a:t>
            </a:r>
            <a:endParaRPr/>
          </a:p>
          <a:p>
            <a:pPr>
              <a:spcBef>
                <a:spcPts val="0"/>
              </a:spcBef>
              <a:spcAft>
                <a:spcPts val="0"/>
              </a:spcAft>
              <a:buClr>
                <a:schemeClr val="dk1"/>
              </a:buClr>
              <a:buSzPts val="1200"/>
              <a:defRPr/>
            </a:pPr>
            <a:r>
              <a:rPr lang="en-US" sz="1000">
                <a:highlight>
                  <a:srgbClr val="FFFFFF"/>
                </a:highlight>
                <a:latin typeface="Roboto"/>
                <a:ea typeface="Roboto"/>
                <a:cs typeface="Roboto"/>
                <a:sym typeface="Roboto"/>
              </a:rPr>
              <a:t>West Des Moines, IOWA CITY, Rock Valley, Sioux City, Ames, Camanche, IOWA-AMERICAN DAVENPORT, Kammerer Trailer Court, Muscatine, BURLINGTON, KEOKUK, Tama, Cedar Rapids, Central City</a:t>
            </a:r>
            <a:endParaRPr/>
          </a:p>
        </p:txBody>
      </p:sp>
      <p:sp>
        <p:nvSpPr>
          <p:cNvPr id="104451" name="Google Shape;251;g165fc952ce3_0_0: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889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14;g120b02dcede_0_0: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4211" name="Google Shape;215;g120b02dcede_0_0: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Update to include Tier 3 – to date</a:t>
            </a:r>
          </a:p>
          <a:p>
            <a:pPr>
              <a:spcBef>
                <a:spcPts val="363"/>
              </a:spcBef>
              <a:buSzPts val="1400"/>
            </a:pPr>
            <a:r>
              <a:rPr lang="en-US" altLang="en-US"/>
              <a:t>Fingerprintable!</a:t>
            </a:r>
          </a:p>
          <a:p>
            <a:pPr>
              <a:spcBef>
                <a:spcPts val="363"/>
              </a:spcBef>
              <a:buSzPts val="1400"/>
            </a:pPr>
            <a:r>
              <a:rPr lang="en-US" altLang="en-US"/>
              <a:t>Alluvial wells along Mississippi look more like surface water</a:t>
            </a:r>
          </a:p>
        </p:txBody>
      </p:sp>
      <p:sp>
        <p:nvSpPr>
          <p:cNvPr id="94212" name="Google Shape;216;g120b02dcede_0_0:notes"/>
          <p:cNvSpPr>
            <a:spLocks noGrp="1" noChangeArrowheads="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50" rIns="93150" bIns="465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ts val="1400"/>
            </a:pPr>
            <a:fld id="{F7B735BE-E531-4FD0-9EB9-DB309A03DC51}" type="slidenum">
              <a:rPr lang="en-US" altLang="en-US" smtClean="0">
                <a:latin typeface="Calibri" panose="020F0502020204030204" pitchFamily="34" charset="0"/>
              </a:rPr>
              <a:pPr>
                <a:buSzPts val="1400"/>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35728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09;p4: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524287"/>
            <a:headEnd type="none" w="sm" len="sm"/>
            <a:tailEnd type="none" w="sm" len="sm"/>
          </a:ln>
          <a:extLst>
            <a:ext uri="{909E8E84-426E-40DD-AFC4-6F175D3DCCD1}">
              <a14:hiddenFill xmlns:a14="http://schemas.microsoft.com/office/drawing/2010/main">
                <a:solidFill>
                  <a:srgbClr val="FFFFFF"/>
                </a:solidFill>
              </a14:hiddenFill>
            </a:ext>
          </a:extLst>
        </p:spPr>
      </p:sp>
      <p:sp>
        <p:nvSpPr>
          <p:cNvPr id="67587" name="Google Shape;110;p4:notes"/>
          <p:cNvSpPr>
            <a:spLocks noGrp="1"/>
          </p:cNvSpPr>
          <p:nvPr>
            <p:ph type="body" idx="1"/>
          </p:nvPr>
        </p:nvSpPr>
        <p:spPr bwMode="auto">
          <a:xfrm>
            <a:off x="747713" y="4637088"/>
            <a:ext cx="59817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75" tIns="49225" rIns="98475" bIns="49225" numCol="1" anchor="t" anchorCtr="0" compatLnSpc="1">
            <a:prstTxWarp prst="textNoShape">
              <a:avLst/>
            </a:prstTxWarp>
          </a:bodyPr>
          <a:lstStyle/>
          <a:p>
            <a:pPr>
              <a:spcBef>
                <a:spcPct val="0"/>
              </a:spcBef>
              <a:buClr>
                <a:srgbClr val="000000"/>
              </a:buClr>
              <a:buSzPts val="1800"/>
            </a:pPr>
            <a:r>
              <a:rPr lang="en-US" altLang="en-US"/>
              <a:t>PFOA = perfluorooctanoic acid</a:t>
            </a:r>
          </a:p>
          <a:p>
            <a:pPr>
              <a:spcBef>
                <a:spcPct val="0"/>
              </a:spcBef>
              <a:buClr>
                <a:srgbClr val="000000"/>
              </a:buClr>
              <a:buSzPts val="1800"/>
            </a:pPr>
            <a:r>
              <a:rPr lang="en-US" altLang="en-US"/>
              <a:t>PFOS = perfluorooctane sulfonic acid</a:t>
            </a:r>
          </a:p>
        </p:txBody>
      </p:sp>
      <p:sp>
        <p:nvSpPr>
          <p:cNvPr id="67588" name="Google Shape;111;p4:notes"/>
          <p:cNvSpPr txBox="1">
            <a:spLocks noChangeArrowheads="1"/>
          </p:cNvSpPr>
          <p:nvPr/>
        </p:nvSpPr>
        <p:spPr bwMode="auto">
          <a:xfrm>
            <a:off x="4235450" y="9272588"/>
            <a:ext cx="32400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5" tIns="49225" rIns="98475" bIns="4922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000000"/>
              </a:buClr>
              <a:buSzPts val="1300"/>
              <a:buFont typeface="Arial" panose="020B0604020202020204" pitchFamily="34" charset="0"/>
              <a:buNone/>
            </a:pPr>
            <a:fld id="{503588C0-C641-4376-AF17-13042DE3776B}" type="slidenum">
              <a:rPr lang="en-US" altLang="en-US" sz="1300">
                <a:solidFill>
                  <a:srgbClr val="000000"/>
                </a:solidFill>
                <a:latin typeface="Calibri" panose="020F0502020204030204" pitchFamily="34" charset="0"/>
                <a:cs typeface="Calibri" panose="020F0502020204030204" pitchFamily="34" charset="0"/>
                <a:sym typeface="Calibri" panose="020F0502020204030204" pitchFamily="34" charset="0"/>
              </a:rPr>
              <a:pPr algn="r">
                <a:buClr>
                  <a:srgbClr val="000000"/>
                </a:buClr>
                <a:buSzPts val="1300"/>
                <a:buFont typeface="Arial" panose="020B0604020202020204" pitchFamily="34" charset="0"/>
                <a:buNone/>
              </a:pPr>
              <a:t>3</a:t>
            </a:fld>
            <a:endParaRPr lang="en-US"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4804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109;p7: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endParaRPr lang="en-US" altLang="en-US"/>
          </a:p>
        </p:txBody>
      </p:sp>
      <p:sp>
        <p:nvSpPr>
          <p:cNvPr id="69635" name="Google Shape;110;p7: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1284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360"/>
              </a:spcBef>
              <a:spcAft>
                <a:spcPts val="0"/>
              </a:spcAft>
              <a:buNone/>
            </a:pPr>
            <a:r>
              <a:rPr lang="en-US"/>
              <a:t>Colors are consistent with summary figures</a:t>
            </a:r>
            <a:endParaRPr/>
          </a:p>
        </p:txBody>
      </p:sp>
      <p:sp>
        <p:nvSpPr>
          <p:cNvPr id="116" name="Google Shape;11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35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PFBS</a:t>
            </a:r>
            <a:r>
              <a:rPr lang="en-US" baseline="0" dirty="0"/>
              <a:t> would have to be over 2100 to make the ratio greater than 1.0.</a:t>
            </a:r>
            <a:endParaRPr lang="en-US" dirty="0"/>
          </a:p>
        </p:txBody>
      </p:sp>
      <p:sp>
        <p:nvSpPr>
          <p:cNvPr id="4" name="Slide Number Placeholder 3"/>
          <p:cNvSpPr>
            <a:spLocks noGrp="1"/>
          </p:cNvSpPr>
          <p:nvPr>
            <p:ph type="sldNum" sz="quarter" idx="10"/>
          </p:nvPr>
        </p:nvSpPr>
        <p:spPr/>
        <p:txBody>
          <a:bodyPr/>
          <a:lstStyle/>
          <a:p>
            <a:fld id="{7730E3DA-438D-48AA-9210-F1801B490793}" type="slidenum">
              <a:rPr lang="en-US" smtClean="0"/>
              <a:t>8</a:t>
            </a:fld>
            <a:endParaRPr lang="en-US"/>
          </a:p>
        </p:txBody>
      </p:sp>
    </p:spTree>
    <p:extLst>
      <p:ext uri="{BB962C8B-B14F-4D97-AF65-F5344CB8AC3E}">
        <p14:creationId xmlns:p14="http://schemas.microsoft.com/office/powerpoint/2010/main" val="74789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Google Shape;123;p9: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524287"/>
            <a:headEnd type="none" w="sm" len="sm"/>
            <a:tailEnd type="none" w="sm" len="sm"/>
          </a:ln>
          <a:extLst>
            <a:ext uri="{909E8E84-426E-40DD-AFC4-6F175D3DCCD1}">
              <a14:hiddenFill xmlns:a14="http://schemas.microsoft.com/office/drawing/2010/main">
                <a:solidFill>
                  <a:srgbClr val="FFFFFF"/>
                </a:solidFill>
              </a14:hiddenFill>
            </a:ext>
          </a:extLst>
        </p:spPr>
      </p:sp>
      <p:sp>
        <p:nvSpPr>
          <p:cNvPr id="73731" name="Google Shape;124;p9:notes"/>
          <p:cNvSpPr>
            <a:spLocks noGrp="1" noChangeArrowheads="1"/>
          </p:cNvSpPr>
          <p:nvPr>
            <p:ph type="body" idx="1"/>
          </p:nvPr>
        </p:nvSpPr>
        <p:spPr bwMode="auto">
          <a:xfrm>
            <a:off x="747713" y="4637088"/>
            <a:ext cx="59817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75" tIns="49225" rIns="98475" bIns="49225" numCol="1" anchor="t" anchorCtr="0" compatLnSpc="1">
            <a:prstTxWarp prst="textNoShape">
              <a:avLst/>
            </a:prstTxWarp>
          </a:bodyPr>
          <a:lstStyle/>
          <a:p>
            <a:pPr>
              <a:spcBef>
                <a:spcPct val="0"/>
              </a:spcBef>
              <a:buClr>
                <a:srgbClr val="000000"/>
              </a:buClr>
              <a:buSzPts val="1800"/>
            </a:pPr>
            <a:r>
              <a:rPr lang="en-US" altLang="en-US"/>
              <a:t>-PFAS Action Plan finalized in January 2020 is on our website.</a:t>
            </a:r>
          </a:p>
          <a:p>
            <a:pPr>
              <a:spcBef>
                <a:spcPct val="0"/>
              </a:spcBef>
              <a:buClr>
                <a:srgbClr val="000000"/>
              </a:buClr>
              <a:buSzPts val="1800"/>
            </a:pPr>
            <a:r>
              <a:rPr lang="en-US" altLang="en-US" sz="1100"/>
              <a:t>-Develop a surveillance to assess the occurrence and distribution of PFAS in Iowa, and was not designed to determine the sources of PFAS compounds.</a:t>
            </a:r>
            <a:endParaRPr lang="en-US" altLang="en-US"/>
          </a:p>
          <a:p>
            <a:pPr>
              <a:spcBef>
                <a:spcPct val="0"/>
              </a:spcBef>
              <a:buClr>
                <a:srgbClr val="000000"/>
              </a:buClr>
              <a:buSzPts val="1200"/>
            </a:pPr>
            <a:endParaRPr lang="en-US" altLang="en-US"/>
          </a:p>
        </p:txBody>
      </p:sp>
      <p:sp>
        <p:nvSpPr>
          <p:cNvPr id="73732" name="Google Shape;125;p9:notes"/>
          <p:cNvSpPr txBox="1">
            <a:spLocks noChangeArrowheads="1"/>
          </p:cNvSpPr>
          <p:nvPr/>
        </p:nvSpPr>
        <p:spPr bwMode="auto">
          <a:xfrm>
            <a:off x="4235450" y="9272588"/>
            <a:ext cx="32400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5" tIns="49225" rIns="98475" bIns="4922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Clr>
                <a:srgbClr val="000000"/>
              </a:buClr>
              <a:buSzPts val="1300"/>
              <a:buFont typeface="Arial" panose="020B0604020202020204" pitchFamily="34" charset="0"/>
              <a:buNone/>
            </a:pPr>
            <a:fld id="{B35B5F70-F6D9-4F7E-9B67-6E1600F996A2}" type="slidenum">
              <a:rPr lang="en-US" altLang="en-US" sz="1300">
                <a:solidFill>
                  <a:srgbClr val="000000"/>
                </a:solidFill>
                <a:latin typeface="Calibri" panose="020F0502020204030204" pitchFamily="34" charset="0"/>
                <a:cs typeface="Calibri" panose="020F0502020204030204" pitchFamily="34" charset="0"/>
                <a:sym typeface="Calibri" panose="020F0502020204030204" pitchFamily="34" charset="0"/>
              </a:rPr>
              <a:pPr algn="r" eaLnBrk="1" hangingPunct="1">
                <a:buClr>
                  <a:srgbClr val="000000"/>
                </a:buClr>
                <a:buSzPts val="1300"/>
                <a:buFont typeface="Arial" panose="020B0604020202020204" pitchFamily="34" charset="0"/>
                <a:buNone/>
              </a:pPr>
              <a:t>14</a:t>
            </a:fld>
            <a:endParaRPr lang="en-US"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1441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Google Shape;132;p16:notes"/>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0" tIns="46550" rIns="93150" bIns="46550" numCol="1" anchor="t" anchorCtr="0" compatLnSpc="1">
            <a:prstTxWarp prst="textNoShape">
              <a:avLst/>
            </a:prstTxWarp>
          </a:bodyPr>
          <a:lstStyle/>
          <a:p>
            <a:pPr>
              <a:spcBef>
                <a:spcPts val="363"/>
              </a:spcBef>
              <a:buSzPts val="1400"/>
            </a:pPr>
            <a:r>
              <a:rPr lang="en-US" altLang="en-US"/>
              <a:t>Compare to other states processes and talk about value of our approach</a:t>
            </a:r>
          </a:p>
          <a:p>
            <a:pPr>
              <a:spcBef>
                <a:spcPts val="363"/>
              </a:spcBef>
              <a:buSzPts val="1400"/>
            </a:pPr>
            <a:r>
              <a:rPr lang="en-US" altLang="en-US"/>
              <a:t>What an iterative approach is and give examples.</a:t>
            </a:r>
          </a:p>
        </p:txBody>
      </p:sp>
      <p:sp>
        <p:nvSpPr>
          <p:cNvPr id="75779" name="Google Shape;133;p16:notes"/>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8731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Google Shape;138;p11:notes"/>
          <p:cNvSpPr>
            <a:spLocks noGrp="1" noChangeArrowheads="1"/>
          </p:cNvSpPr>
          <p:nvPr>
            <p:ph type="body" idx="1"/>
          </p:nvPr>
        </p:nvSpPr>
        <p:spPr bwMode="auto">
          <a:xfrm>
            <a:off x="747713" y="4637088"/>
            <a:ext cx="59817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75" tIns="49225" rIns="98475" bIns="49225" numCol="1" anchor="t" anchorCtr="0" compatLnSpc="1">
            <a:prstTxWarp prst="textNoShape">
              <a:avLst/>
            </a:prstTxWarp>
          </a:bodyPr>
          <a:lstStyle/>
          <a:p>
            <a:pPr>
              <a:spcBef>
                <a:spcPct val="0"/>
              </a:spcBef>
              <a:buClr>
                <a:srgbClr val="000000"/>
              </a:buClr>
              <a:buSzPts val="1200"/>
            </a:pPr>
            <a:r>
              <a:rPr lang="en-US" altLang="en-US"/>
              <a:t>Other states tried to sample the whole universe of water sources, but Iowa’s approach was to focus on high priority sites first in a Tiered approach.  Tiered approach worked! We will continue to prioritize highly susceptible wells.</a:t>
            </a:r>
          </a:p>
        </p:txBody>
      </p:sp>
      <p:sp>
        <p:nvSpPr>
          <p:cNvPr id="77827" name="Google Shape;139;p11:notes"/>
          <p:cNvSpPr>
            <a:spLocks noGrp="1" noRot="1" noChangeAspect="1" noTextEdit="1"/>
          </p:cNvSpPr>
          <p:nvPr>
            <p:ph type="sldImg" idx="2"/>
          </p:nvPr>
        </p:nvSpPr>
        <p:spPr bwMode="auto">
          <a:xfrm>
            <a:off x="1300163" y="733425"/>
            <a:ext cx="4878387" cy="36591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9053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8C58A8-BE12-484B-9BD7-70E727A75C3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78135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C58A8-BE12-484B-9BD7-70E727A75C3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112984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C58A8-BE12-484B-9BD7-70E727A75C3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39931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360"/>
              </a:spcBef>
              <a:spcAft>
                <a:spcPts val="0"/>
              </a:spcAft>
              <a:buClr>
                <a:srgbClr val="888888"/>
              </a:buClr>
              <a:buSzPts val="1800"/>
              <a:buNone/>
              <a:defRPr>
                <a:solidFill>
                  <a:srgbClr val="888888"/>
                </a:solidFill>
              </a:defRPr>
            </a:lvl1pPr>
            <a:lvl2pPr lvl="1" algn="ctr">
              <a:lnSpc>
                <a:spcPct val="100000"/>
              </a:lnSpc>
              <a:spcBef>
                <a:spcPts val="360"/>
              </a:spcBef>
              <a:spcAft>
                <a:spcPts val="0"/>
              </a:spcAft>
              <a:buClr>
                <a:srgbClr val="888888"/>
              </a:buClr>
              <a:buSzPts val="18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8750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742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5F6161"/>
              </a:buClr>
              <a:buSzPts val="1800"/>
              <a:buChar char="•"/>
              <a:defRPr/>
            </a:lvl1pPr>
            <a:lvl2pPr marL="914400" lvl="1" indent="-342900" algn="l">
              <a:lnSpc>
                <a:spcPct val="100000"/>
              </a:lnSpc>
              <a:spcBef>
                <a:spcPts val="360"/>
              </a:spcBef>
              <a:spcAft>
                <a:spcPts val="0"/>
              </a:spcAft>
              <a:buClr>
                <a:srgbClr val="5F6161"/>
              </a:buClr>
              <a:buSzPts val="1800"/>
              <a:buChar char="–"/>
              <a:defRPr/>
            </a:lvl2pPr>
            <a:lvl3pPr marL="1371600" lvl="2" indent="-342900" algn="l">
              <a:lnSpc>
                <a:spcPct val="100000"/>
              </a:lnSpc>
              <a:spcBef>
                <a:spcPts val="360"/>
              </a:spcBef>
              <a:spcAft>
                <a:spcPts val="0"/>
              </a:spcAft>
              <a:buClr>
                <a:srgbClr val="5F6161"/>
              </a:buClr>
              <a:buSzPts val="1800"/>
              <a:buChar char="•"/>
              <a:defRPr/>
            </a:lvl3pPr>
            <a:lvl4pPr marL="1828800" lvl="3" indent="-342900" algn="l">
              <a:lnSpc>
                <a:spcPct val="100000"/>
              </a:lnSpc>
              <a:spcBef>
                <a:spcPts val="360"/>
              </a:spcBef>
              <a:spcAft>
                <a:spcPts val="0"/>
              </a:spcAft>
              <a:buClr>
                <a:srgbClr val="5F6161"/>
              </a:buClr>
              <a:buSzPts val="1800"/>
              <a:buChar char="–"/>
              <a:defRPr/>
            </a:lvl4pPr>
            <a:lvl5pPr marL="2286000" lvl="4" indent="-342900" algn="l">
              <a:lnSpc>
                <a:spcPct val="100000"/>
              </a:lnSpc>
              <a:spcBef>
                <a:spcPts val="360"/>
              </a:spcBef>
              <a:spcAft>
                <a:spcPts val="0"/>
              </a:spcAft>
              <a:buClr>
                <a:srgbClr val="5F616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307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5F6161"/>
              </a:buClr>
              <a:buSzPts val="2800"/>
              <a:buChar char="•"/>
              <a:defRPr sz="2800"/>
            </a:lvl1pPr>
            <a:lvl2pPr marL="914400" lvl="1" indent="-381000" algn="l">
              <a:lnSpc>
                <a:spcPct val="100000"/>
              </a:lnSpc>
              <a:spcBef>
                <a:spcPts val="480"/>
              </a:spcBef>
              <a:spcAft>
                <a:spcPts val="0"/>
              </a:spcAft>
              <a:buClr>
                <a:srgbClr val="5F6161"/>
              </a:buClr>
              <a:buSzPts val="2400"/>
              <a:buChar char="–"/>
              <a:defRPr sz="2400"/>
            </a:lvl2pPr>
            <a:lvl3pPr marL="1371600" lvl="2" indent="-355600" algn="l">
              <a:lnSpc>
                <a:spcPct val="100000"/>
              </a:lnSpc>
              <a:spcBef>
                <a:spcPts val="400"/>
              </a:spcBef>
              <a:spcAft>
                <a:spcPts val="0"/>
              </a:spcAft>
              <a:buClr>
                <a:srgbClr val="5F6161"/>
              </a:buClr>
              <a:buSzPts val="2000"/>
              <a:buChar char="•"/>
              <a:defRPr sz="2000"/>
            </a:lvl3pPr>
            <a:lvl4pPr marL="1828800" lvl="3" indent="-342900" algn="l">
              <a:lnSpc>
                <a:spcPct val="100000"/>
              </a:lnSpc>
              <a:spcBef>
                <a:spcPts val="360"/>
              </a:spcBef>
              <a:spcAft>
                <a:spcPts val="0"/>
              </a:spcAft>
              <a:buClr>
                <a:srgbClr val="5F6161"/>
              </a:buClr>
              <a:buSzPts val="1800"/>
              <a:buChar char="–"/>
              <a:defRPr sz="1800"/>
            </a:lvl4pPr>
            <a:lvl5pPr marL="2286000" lvl="4" indent="-342900" algn="l">
              <a:lnSpc>
                <a:spcPct val="100000"/>
              </a:lnSpc>
              <a:spcBef>
                <a:spcPts val="360"/>
              </a:spcBef>
              <a:spcAft>
                <a:spcPts val="0"/>
              </a:spcAft>
              <a:buClr>
                <a:srgbClr val="5F616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5F6161"/>
              </a:buClr>
              <a:buSzPts val="2800"/>
              <a:buChar char="•"/>
              <a:defRPr sz="2800"/>
            </a:lvl1pPr>
            <a:lvl2pPr marL="914400" lvl="1" indent="-381000" algn="l">
              <a:lnSpc>
                <a:spcPct val="100000"/>
              </a:lnSpc>
              <a:spcBef>
                <a:spcPts val="480"/>
              </a:spcBef>
              <a:spcAft>
                <a:spcPts val="0"/>
              </a:spcAft>
              <a:buClr>
                <a:srgbClr val="5F6161"/>
              </a:buClr>
              <a:buSzPts val="2400"/>
              <a:buChar char="–"/>
              <a:defRPr sz="2400"/>
            </a:lvl2pPr>
            <a:lvl3pPr marL="1371600" lvl="2" indent="-355600" algn="l">
              <a:lnSpc>
                <a:spcPct val="100000"/>
              </a:lnSpc>
              <a:spcBef>
                <a:spcPts val="400"/>
              </a:spcBef>
              <a:spcAft>
                <a:spcPts val="0"/>
              </a:spcAft>
              <a:buClr>
                <a:srgbClr val="5F6161"/>
              </a:buClr>
              <a:buSzPts val="2000"/>
              <a:buChar char="•"/>
              <a:defRPr sz="2000"/>
            </a:lvl3pPr>
            <a:lvl4pPr marL="1828800" lvl="3" indent="-342900" algn="l">
              <a:lnSpc>
                <a:spcPct val="100000"/>
              </a:lnSpc>
              <a:spcBef>
                <a:spcPts val="360"/>
              </a:spcBef>
              <a:spcAft>
                <a:spcPts val="0"/>
              </a:spcAft>
              <a:buClr>
                <a:srgbClr val="5F6161"/>
              </a:buClr>
              <a:buSzPts val="1800"/>
              <a:buChar char="–"/>
              <a:defRPr sz="1800"/>
            </a:lvl4pPr>
            <a:lvl5pPr marL="2286000" lvl="4" indent="-342900" algn="l">
              <a:lnSpc>
                <a:spcPct val="100000"/>
              </a:lnSpc>
              <a:spcBef>
                <a:spcPts val="360"/>
              </a:spcBef>
              <a:spcAft>
                <a:spcPts val="0"/>
              </a:spcAft>
              <a:buClr>
                <a:srgbClr val="5F616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 name="Google Shape;3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817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p4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4" name="Google Shape;44;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010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5F6161"/>
              </a:buClr>
              <a:buSzPts val="2400"/>
              <a:buNone/>
              <a:defRPr sz="2400" b="1"/>
            </a:lvl1pPr>
            <a:lvl2pPr marL="914400" lvl="1" indent="-228600" algn="l">
              <a:lnSpc>
                <a:spcPct val="100000"/>
              </a:lnSpc>
              <a:spcBef>
                <a:spcPts val="400"/>
              </a:spcBef>
              <a:spcAft>
                <a:spcPts val="0"/>
              </a:spcAft>
              <a:buClr>
                <a:srgbClr val="5F6161"/>
              </a:buClr>
              <a:buSzPts val="2000"/>
              <a:buNone/>
              <a:defRPr sz="2000" b="1"/>
            </a:lvl2pPr>
            <a:lvl3pPr marL="1371600" lvl="2" indent="-228600" algn="l">
              <a:lnSpc>
                <a:spcPct val="100000"/>
              </a:lnSpc>
              <a:spcBef>
                <a:spcPts val="360"/>
              </a:spcBef>
              <a:spcAft>
                <a:spcPts val="0"/>
              </a:spcAft>
              <a:buClr>
                <a:srgbClr val="5F6161"/>
              </a:buClr>
              <a:buSzPts val="1800"/>
              <a:buNone/>
              <a:defRPr sz="1800" b="1"/>
            </a:lvl3pPr>
            <a:lvl4pPr marL="1828800" lvl="3" indent="-228600" algn="l">
              <a:lnSpc>
                <a:spcPct val="100000"/>
              </a:lnSpc>
              <a:spcBef>
                <a:spcPts val="320"/>
              </a:spcBef>
              <a:spcAft>
                <a:spcPts val="0"/>
              </a:spcAft>
              <a:buClr>
                <a:srgbClr val="5F6161"/>
              </a:buClr>
              <a:buSzPts val="1600"/>
              <a:buNone/>
              <a:defRPr sz="1600" b="1"/>
            </a:lvl4pPr>
            <a:lvl5pPr marL="2286000" lvl="4" indent="-228600" algn="l">
              <a:lnSpc>
                <a:spcPct val="100000"/>
              </a:lnSpc>
              <a:spcBef>
                <a:spcPts val="320"/>
              </a:spcBef>
              <a:spcAft>
                <a:spcPts val="0"/>
              </a:spcAft>
              <a:buClr>
                <a:srgbClr val="5F61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5F6161"/>
              </a:buClr>
              <a:buSzPts val="2400"/>
              <a:buChar char="•"/>
              <a:defRPr sz="2400"/>
            </a:lvl1pPr>
            <a:lvl2pPr marL="914400" lvl="1" indent="-355600" algn="l">
              <a:lnSpc>
                <a:spcPct val="100000"/>
              </a:lnSpc>
              <a:spcBef>
                <a:spcPts val="400"/>
              </a:spcBef>
              <a:spcAft>
                <a:spcPts val="0"/>
              </a:spcAft>
              <a:buClr>
                <a:srgbClr val="5F6161"/>
              </a:buClr>
              <a:buSzPts val="2000"/>
              <a:buChar char="–"/>
              <a:defRPr sz="2000"/>
            </a:lvl2pPr>
            <a:lvl3pPr marL="1371600" lvl="2" indent="-342900" algn="l">
              <a:lnSpc>
                <a:spcPct val="100000"/>
              </a:lnSpc>
              <a:spcBef>
                <a:spcPts val="360"/>
              </a:spcBef>
              <a:spcAft>
                <a:spcPts val="0"/>
              </a:spcAft>
              <a:buClr>
                <a:srgbClr val="5F6161"/>
              </a:buClr>
              <a:buSzPts val="1800"/>
              <a:buChar char="•"/>
              <a:defRPr sz="1800"/>
            </a:lvl3pPr>
            <a:lvl4pPr marL="1828800" lvl="3" indent="-330200" algn="l">
              <a:lnSpc>
                <a:spcPct val="100000"/>
              </a:lnSpc>
              <a:spcBef>
                <a:spcPts val="320"/>
              </a:spcBef>
              <a:spcAft>
                <a:spcPts val="0"/>
              </a:spcAft>
              <a:buClr>
                <a:srgbClr val="5F6161"/>
              </a:buClr>
              <a:buSzPts val="1600"/>
              <a:buChar char="–"/>
              <a:defRPr sz="1600"/>
            </a:lvl4pPr>
            <a:lvl5pPr marL="2286000" lvl="4" indent="-330200" algn="l">
              <a:lnSpc>
                <a:spcPct val="100000"/>
              </a:lnSpc>
              <a:spcBef>
                <a:spcPts val="320"/>
              </a:spcBef>
              <a:spcAft>
                <a:spcPts val="0"/>
              </a:spcAft>
              <a:buClr>
                <a:srgbClr val="5F616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5F6161"/>
              </a:buClr>
              <a:buSzPts val="2400"/>
              <a:buNone/>
              <a:defRPr sz="2400" b="1"/>
            </a:lvl1pPr>
            <a:lvl2pPr marL="914400" lvl="1" indent="-228600" algn="l">
              <a:lnSpc>
                <a:spcPct val="100000"/>
              </a:lnSpc>
              <a:spcBef>
                <a:spcPts val="400"/>
              </a:spcBef>
              <a:spcAft>
                <a:spcPts val="0"/>
              </a:spcAft>
              <a:buClr>
                <a:srgbClr val="5F6161"/>
              </a:buClr>
              <a:buSzPts val="2000"/>
              <a:buNone/>
              <a:defRPr sz="2000" b="1"/>
            </a:lvl2pPr>
            <a:lvl3pPr marL="1371600" lvl="2" indent="-228600" algn="l">
              <a:lnSpc>
                <a:spcPct val="100000"/>
              </a:lnSpc>
              <a:spcBef>
                <a:spcPts val="360"/>
              </a:spcBef>
              <a:spcAft>
                <a:spcPts val="0"/>
              </a:spcAft>
              <a:buClr>
                <a:srgbClr val="5F6161"/>
              </a:buClr>
              <a:buSzPts val="1800"/>
              <a:buNone/>
              <a:defRPr sz="1800" b="1"/>
            </a:lvl3pPr>
            <a:lvl4pPr marL="1828800" lvl="3" indent="-228600" algn="l">
              <a:lnSpc>
                <a:spcPct val="100000"/>
              </a:lnSpc>
              <a:spcBef>
                <a:spcPts val="320"/>
              </a:spcBef>
              <a:spcAft>
                <a:spcPts val="0"/>
              </a:spcAft>
              <a:buClr>
                <a:srgbClr val="5F6161"/>
              </a:buClr>
              <a:buSzPts val="1600"/>
              <a:buNone/>
              <a:defRPr sz="1600" b="1"/>
            </a:lvl4pPr>
            <a:lvl5pPr marL="2286000" lvl="4" indent="-228600" algn="l">
              <a:lnSpc>
                <a:spcPct val="100000"/>
              </a:lnSpc>
              <a:spcBef>
                <a:spcPts val="320"/>
              </a:spcBef>
              <a:spcAft>
                <a:spcPts val="0"/>
              </a:spcAft>
              <a:buClr>
                <a:srgbClr val="5F61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5F6161"/>
              </a:buClr>
              <a:buSzPts val="2400"/>
              <a:buChar char="•"/>
              <a:defRPr sz="2400"/>
            </a:lvl1pPr>
            <a:lvl2pPr marL="914400" lvl="1" indent="-355600" algn="l">
              <a:lnSpc>
                <a:spcPct val="100000"/>
              </a:lnSpc>
              <a:spcBef>
                <a:spcPts val="400"/>
              </a:spcBef>
              <a:spcAft>
                <a:spcPts val="0"/>
              </a:spcAft>
              <a:buClr>
                <a:srgbClr val="5F6161"/>
              </a:buClr>
              <a:buSzPts val="2000"/>
              <a:buChar char="–"/>
              <a:defRPr sz="2000"/>
            </a:lvl2pPr>
            <a:lvl3pPr marL="1371600" lvl="2" indent="-342900" algn="l">
              <a:lnSpc>
                <a:spcPct val="100000"/>
              </a:lnSpc>
              <a:spcBef>
                <a:spcPts val="360"/>
              </a:spcBef>
              <a:spcAft>
                <a:spcPts val="0"/>
              </a:spcAft>
              <a:buClr>
                <a:srgbClr val="5F6161"/>
              </a:buClr>
              <a:buSzPts val="1800"/>
              <a:buChar char="•"/>
              <a:defRPr sz="1800"/>
            </a:lvl3pPr>
            <a:lvl4pPr marL="1828800" lvl="3" indent="-330200" algn="l">
              <a:lnSpc>
                <a:spcPct val="100000"/>
              </a:lnSpc>
              <a:spcBef>
                <a:spcPts val="320"/>
              </a:spcBef>
              <a:spcAft>
                <a:spcPts val="0"/>
              </a:spcAft>
              <a:buClr>
                <a:srgbClr val="5F6161"/>
              </a:buClr>
              <a:buSzPts val="1600"/>
              <a:buChar char="–"/>
              <a:defRPr sz="1600"/>
            </a:lvl4pPr>
            <a:lvl5pPr marL="2286000" lvl="4" indent="-330200" algn="l">
              <a:lnSpc>
                <a:spcPct val="100000"/>
              </a:lnSpc>
              <a:spcBef>
                <a:spcPts val="320"/>
              </a:spcBef>
              <a:spcAft>
                <a:spcPts val="0"/>
              </a:spcAft>
              <a:buClr>
                <a:srgbClr val="5F616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3987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Google Shape;6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0954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5F6161"/>
              </a:buClr>
              <a:buSzPts val="3200"/>
              <a:buChar char="•"/>
              <a:defRPr sz="3200"/>
            </a:lvl1pPr>
            <a:lvl2pPr marL="914400" lvl="1" indent="-406400" algn="l">
              <a:lnSpc>
                <a:spcPct val="100000"/>
              </a:lnSpc>
              <a:spcBef>
                <a:spcPts val="560"/>
              </a:spcBef>
              <a:spcAft>
                <a:spcPts val="0"/>
              </a:spcAft>
              <a:buClr>
                <a:srgbClr val="5F6161"/>
              </a:buClr>
              <a:buSzPts val="2800"/>
              <a:buChar char="–"/>
              <a:defRPr sz="2800"/>
            </a:lvl2pPr>
            <a:lvl3pPr marL="1371600" lvl="2" indent="-381000" algn="l">
              <a:lnSpc>
                <a:spcPct val="100000"/>
              </a:lnSpc>
              <a:spcBef>
                <a:spcPts val="480"/>
              </a:spcBef>
              <a:spcAft>
                <a:spcPts val="0"/>
              </a:spcAft>
              <a:buClr>
                <a:srgbClr val="5F6161"/>
              </a:buClr>
              <a:buSzPts val="2400"/>
              <a:buChar char="•"/>
              <a:defRPr sz="2400"/>
            </a:lvl3pPr>
            <a:lvl4pPr marL="1828800" lvl="3" indent="-355600" algn="l">
              <a:lnSpc>
                <a:spcPct val="100000"/>
              </a:lnSpc>
              <a:spcBef>
                <a:spcPts val="400"/>
              </a:spcBef>
              <a:spcAft>
                <a:spcPts val="0"/>
              </a:spcAft>
              <a:buClr>
                <a:srgbClr val="5F6161"/>
              </a:buClr>
              <a:buSzPts val="2000"/>
              <a:buChar char="–"/>
              <a:defRPr sz="2000"/>
            </a:lvl4pPr>
            <a:lvl5pPr marL="2286000" lvl="4" indent="-355600" algn="l">
              <a:lnSpc>
                <a:spcPct val="100000"/>
              </a:lnSpc>
              <a:spcBef>
                <a:spcPts val="400"/>
              </a:spcBef>
              <a:spcAft>
                <a:spcPts val="0"/>
              </a:spcAft>
              <a:buClr>
                <a:srgbClr val="5F616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4" name="Google Shape;64;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5F6161"/>
              </a:buClr>
              <a:buSzPts val="1400"/>
              <a:buNone/>
              <a:defRPr sz="1400"/>
            </a:lvl1pPr>
            <a:lvl2pPr marL="914400" lvl="1" indent="-228600" algn="l">
              <a:lnSpc>
                <a:spcPct val="100000"/>
              </a:lnSpc>
              <a:spcBef>
                <a:spcPts val="240"/>
              </a:spcBef>
              <a:spcAft>
                <a:spcPts val="0"/>
              </a:spcAft>
              <a:buClr>
                <a:srgbClr val="5F6161"/>
              </a:buClr>
              <a:buSzPts val="1200"/>
              <a:buNone/>
              <a:defRPr sz="1200"/>
            </a:lvl2pPr>
            <a:lvl3pPr marL="1371600" lvl="2" indent="-228600" algn="l">
              <a:lnSpc>
                <a:spcPct val="100000"/>
              </a:lnSpc>
              <a:spcBef>
                <a:spcPts val="200"/>
              </a:spcBef>
              <a:spcAft>
                <a:spcPts val="0"/>
              </a:spcAft>
              <a:buClr>
                <a:srgbClr val="5F6161"/>
              </a:buClr>
              <a:buSzPts val="1000"/>
              <a:buNone/>
              <a:defRPr sz="1000"/>
            </a:lvl3pPr>
            <a:lvl4pPr marL="1828800" lvl="3" indent="-228600" algn="l">
              <a:lnSpc>
                <a:spcPct val="100000"/>
              </a:lnSpc>
              <a:spcBef>
                <a:spcPts val="180"/>
              </a:spcBef>
              <a:spcAft>
                <a:spcPts val="0"/>
              </a:spcAft>
              <a:buClr>
                <a:srgbClr val="5F6161"/>
              </a:buClr>
              <a:buSzPts val="900"/>
              <a:buNone/>
              <a:defRPr sz="900"/>
            </a:lvl4pPr>
            <a:lvl5pPr marL="2286000" lvl="4" indent="-228600" algn="l">
              <a:lnSpc>
                <a:spcPct val="100000"/>
              </a:lnSpc>
              <a:spcBef>
                <a:spcPts val="180"/>
              </a:spcBef>
              <a:spcAft>
                <a:spcPts val="0"/>
              </a:spcAft>
              <a:buClr>
                <a:srgbClr val="5F616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Google Shape;6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065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C58A8-BE12-484B-9BD7-70E727A75C3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52467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a:spLocks noGrp="1"/>
          </p:cNvSpPr>
          <p:nvPr>
            <p:ph type="pic" idx="2"/>
          </p:nvPr>
        </p:nvSpPr>
        <p:spPr>
          <a:xfrm>
            <a:off x="1792288" y="612775"/>
            <a:ext cx="5486400" cy="4114800"/>
          </a:xfrm>
          <a:prstGeom prst="rect">
            <a:avLst/>
          </a:prstGeom>
          <a:noFill/>
          <a:ln>
            <a:noFill/>
          </a:ln>
        </p:spPr>
      </p:sp>
      <p:sp>
        <p:nvSpPr>
          <p:cNvPr id="71" name="Google Shape;71;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5F6161"/>
              </a:buClr>
              <a:buSzPts val="1400"/>
              <a:buNone/>
              <a:defRPr sz="1400"/>
            </a:lvl1pPr>
            <a:lvl2pPr marL="914400" lvl="1" indent="-228600" algn="l">
              <a:lnSpc>
                <a:spcPct val="100000"/>
              </a:lnSpc>
              <a:spcBef>
                <a:spcPts val="240"/>
              </a:spcBef>
              <a:spcAft>
                <a:spcPts val="0"/>
              </a:spcAft>
              <a:buClr>
                <a:srgbClr val="5F6161"/>
              </a:buClr>
              <a:buSzPts val="1200"/>
              <a:buNone/>
              <a:defRPr sz="1200"/>
            </a:lvl2pPr>
            <a:lvl3pPr marL="1371600" lvl="2" indent="-228600" algn="l">
              <a:lnSpc>
                <a:spcPct val="100000"/>
              </a:lnSpc>
              <a:spcBef>
                <a:spcPts val="200"/>
              </a:spcBef>
              <a:spcAft>
                <a:spcPts val="0"/>
              </a:spcAft>
              <a:buClr>
                <a:srgbClr val="5F6161"/>
              </a:buClr>
              <a:buSzPts val="1000"/>
              <a:buNone/>
              <a:defRPr sz="1000"/>
            </a:lvl3pPr>
            <a:lvl4pPr marL="1828800" lvl="3" indent="-228600" algn="l">
              <a:lnSpc>
                <a:spcPct val="100000"/>
              </a:lnSpc>
              <a:spcBef>
                <a:spcPts val="180"/>
              </a:spcBef>
              <a:spcAft>
                <a:spcPts val="0"/>
              </a:spcAft>
              <a:buClr>
                <a:srgbClr val="5F6161"/>
              </a:buClr>
              <a:buSzPts val="900"/>
              <a:buNone/>
              <a:defRPr sz="900"/>
            </a:lvl4pPr>
            <a:lvl5pPr marL="2286000" lvl="4" indent="-228600" algn="l">
              <a:lnSpc>
                <a:spcPct val="100000"/>
              </a:lnSpc>
              <a:spcBef>
                <a:spcPts val="180"/>
              </a:spcBef>
              <a:spcAft>
                <a:spcPts val="0"/>
              </a:spcAft>
              <a:buClr>
                <a:srgbClr val="5F616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179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5F6161"/>
              </a:buClr>
              <a:buSzPts val="1800"/>
              <a:buChar char="•"/>
              <a:defRPr/>
            </a:lvl1pPr>
            <a:lvl2pPr marL="914400" lvl="1" indent="-342900" algn="l">
              <a:lnSpc>
                <a:spcPct val="100000"/>
              </a:lnSpc>
              <a:spcBef>
                <a:spcPts val="360"/>
              </a:spcBef>
              <a:spcAft>
                <a:spcPts val="0"/>
              </a:spcAft>
              <a:buClr>
                <a:srgbClr val="5F6161"/>
              </a:buClr>
              <a:buSzPts val="1800"/>
              <a:buChar char="–"/>
              <a:defRPr/>
            </a:lvl2pPr>
            <a:lvl3pPr marL="1371600" lvl="2" indent="-342900" algn="l">
              <a:lnSpc>
                <a:spcPct val="100000"/>
              </a:lnSpc>
              <a:spcBef>
                <a:spcPts val="360"/>
              </a:spcBef>
              <a:spcAft>
                <a:spcPts val="0"/>
              </a:spcAft>
              <a:buClr>
                <a:srgbClr val="5F6161"/>
              </a:buClr>
              <a:buSzPts val="1800"/>
              <a:buChar char="•"/>
              <a:defRPr/>
            </a:lvl3pPr>
            <a:lvl4pPr marL="1828800" lvl="3" indent="-342900" algn="l">
              <a:lnSpc>
                <a:spcPct val="100000"/>
              </a:lnSpc>
              <a:spcBef>
                <a:spcPts val="360"/>
              </a:spcBef>
              <a:spcAft>
                <a:spcPts val="0"/>
              </a:spcAft>
              <a:buClr>
                <a:srgbClr val="5F6161"/>
              </a:buClr>
              <a:buSzPts val="1800"/>
              <a:buChar char="–"/>
              <a:defRPr/>
            </a:lvl4pPr>
            <a:lvl5pPr marL="2286000" lvl="4" indent="-342900" algn="l">
              <a:lnSpc>
                <a:spcPct val="100000"/>
              </a:lnSpc>
              <a:spcBef>
                <a:spcPts val="360"/>
              </a:spcBef>
              <a:spcAft>
                <a:spcPts val="0"/>
              </a:spcAft>
              <a:buClr>
                <a:srgbClr val="5F616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0" name="Google Shape;8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9364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5F6161"/>
              </a:buClr>
              <a:buSzPts val="1800"/>
              <a:buChar char="•"/>
              <a:defRPr/>
            </a:lvl1pPr>
            <a:lvl2pPr marL="914400" lvl="1" indent="-342900" algn="l">
              <a:lnSpc>
                <a:spcPct val="100000"/>
              </a:lnSpc>
              <a:spcBef>
                <a:spcPts val="360"/>
              </a:spcBef>
              <a:spcAft>
                <a:spcPts val="0"/>
              </a:spcAft>
              <a:buClr>
                <a:srgbClr val="5F6161"/>
              </a:buClr>
              <a:buSzPts val="1800"/>
              <a:buChar char="–"/>
              <a:defRPr/>
            </a:lvl2pPr>
            <a:lvl3pPr marL="1371600" lvl="2" indent="-342900" algn="l">
              <a:lnSpc>
                <a:spcPct val="100000"/>
              </a:lnSpc>
              <a:spcBef>
                <a:spcPts val="360"/>
              </a:spcBef>
              <a:spcAft>
                <a:spcPts val="0"/>
              </a:spcAft>
              <a:buClr>
                <a:srgbClr val="5F6161"/>
              </a:buClr>
              <a:buSzPts val="1800"/>
              <a:buChar char="•"/>
              <a:defRPr/>
            </a:lvl3pPr>
            <a:lvl4pPr marL="1828800" lvl="3" indent="-342900" algn="l">
              <a:lnSpc>
                <a:spcPct val="100000"/>
              </a:lnSpc>
              <a:spcBef>
                <a:spcPts val="360"/>
              </a:spcBef>
              <a:spcAft>
                <a:spcPts val="0"/>
              </a:spcAft>
              <a:buClr>
                <a:srgbClr val="5F6161"/>
              </a:buClr>
              <a:buSzPts val="1800"/>
              <a:buChar char="–"/>
              <a:defRPr/>
            </a:lvl4pPr>
            <a:lvl5pPr marL="2286000" lvl="4" indent="-342900" algn="l">
              <a:lnSpc>
                <a:spcPct val="100000"/>
              </a:lnSpc>
              <a:spcBef>
                <a:spcPts val="360"/>
              </a:spcBef>
              <a:spcAft>
                <a:spcPts val="0"/>
              </a:spcAft>
              <a:buClr>
                <a:srgbClr val="5F616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6" name="Google Shape;86;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102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C58A8-BE12-484B-9BD7-70E727A75C3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185553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8C58A8-BE12-484B-9BD7-70E727A75C3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70587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8C58A8-BE12-484B-9BD7-70E727A75C3C}"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111727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8C58A8-BE12-484B-9BD7-70E727A75C3C}"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424727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C58A8-BE12-484B-9BD7-70E727A75C3C}"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9270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C58A8-BE12-484B-9BD7-70E727A75C3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71082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C58A8-BE12-484B-9BD7-70E727A75C3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B5053-EECC-4D20-A2EA-C0A7AAA67179}" type="slidenum">
              <a:rPr lang="en-US" smtClean="0"/>
              <a:t>‹#›</a:t>
            </a:fld>
            <a:endParaRPr lang="en-US"/>
          </a:p>
        </p:txBody>
      </p:sp>
    </p:spTree>
    <p:extLst>
      <p:ext uri="{BB962C8B-B14F-4D97-AF65-F5344CB8AC3E}">
        <p14:creationId xmlns:p14="http://schemas.microsoft.com/office/powerpoint/2010/main" val="251011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C58A8-BE12-484B-9BD7-70E727A75C3C}" type="datetimeFigureOut">
              <a:rPr lang="en-US" smtClean="0"/>
              <a:t>8/2/2023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B5053-EECC-4D20-A2EA-C0A7AAA67179}" type="slidenum">
              <a:rPr lang="en-US" smtClean="0"/>
              <a:t>‹#›</a:t>
            </a:fld>
            <a:endParaRPr lang="en-US"/>
          </a:p>
        </p:txBody>
      </p:sp>
    </p:spTree>
    <p:extLst>
      <p:ext uri="{BB962C8B-B14F-4D97-AF65-F5344CB8AC3E}">
        <p14:creationId xmlns:p14="http://schemas.microsoft.com/office/powerpoint/2010/main" val="232758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3A6E8F"/>
                </a:solidFill>
                <a:latin typeface="Calibri"/>
                <a:ea typeface="Calibri"/>
                <a:cs typeface="Calibri"/>
                <a:sym typeface="Calibri"/>
              </a:defRPr>
            </a:lvl9pPr>
          </a:lstStyle>
          <a:p>
            <a:endParaRPr/>
          </a:p>
        </p:txBody>
      </p:sp>
      <p:sp>
        <p:nvSpPr>
          <p:cNvPr id="16" name="Google Shape;16;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rgbClr val="5F6161"/>
              </a:buClr>
              <a:buSzPts val="1800"/>
              <a:buFont typeface="Arial"/>
              <a:buChar char="•"/>
              <a:defRPr sz="1800" b="0" i="0" u="none" strike="noStrike" cap="none">
                <a:solidFill>
                  <a:srgbClr val="5F6161"/>
                </a:solidFill>
                <a:latin typeface="Calibri"/>
                <a:ea typeface="Calibri"/>
                <a:cs typeface="Calibri"/>
                <a:sym typeface="Calibri"/>
              </a:defRPr>
            </a:lvl1pPr>
            <a:lvl2pPr marL="914400" marR="0" lvl="1" indent="-342900" algn="l" rtl="0">
              <a:lnSpc>
                <a:spcPct val="100000"/>
              </a:lnSpc>
              <a:spcBef>
                <a:spcPts val="360"/>
              </a:spcBef>
              <a:spcAft>
                <a:spcPts val="0"/>
              </a:spcAft>
              <a:buClr>
                <a:srgbClr val="5F6161"/>
              </a:buClr>
              <a:buSzPts val="1800"/>
              <a:buFont typeface="Arial"/>
              <a:buChar char="–"/>
              <a:defRPr sz="1800" b="0" i="0" u="none" strike="noStrike" cap="none">
                <a:solidFill>
                  <a:srgbClr val="5F616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5F6161"/>
              </a:buClr>
              <a:buSzPts val="1800"/>
              <a:buFont typeface="Arial"/>
              <a:buChar char="•"/>
              <a:defRPr sz="1800" b="0" i="0" u="none" strike="noStrike" cap="none">
                <a:solidFill>
                  <a:srgbClr val="5F6161"/>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5F6161"/>
              </a:buClr>
              <a:buSzPts val="1800"/>
              <a:buFont typeface="Arial"/>
              <a:buChar char="–"/>
              <a:defRPr sz="1800" b="0" i="0" u="none" strike="noStrike" cap="none">
                <a:solidFill>
                  <a:srgbClr val="5F6161"/>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5F6161"/>
              </a:buClr>
              <a:buSzPts val="1800"/>
              <a:buFont typeface="Arial"/>
              <a:buChar char="»"/>
              <a:defRPr sz="1800" b="0" i="0" u="none" strike="noStrike" cap="none">
                <a:solidFill>
                  <a:srgbClr val="5F616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 name="Google Shape;17;p42"/>
          <p:cNvPicPr preferRelativeResize="0"/>
          <p:nvPr/>
        </p:nvPicPr>
        <p:blipFill rotWithShape="1">
          <a:blip r:embed="rId13">
            <a:alphaModFix/>
          </a:blip>
          <a:srcRect/>
          <a:stretch/>
        </p:blipFill>
        <p:spPr>
          <a:xfrm>
            <a:off x="0" y="6324600"/>
            <a:ext cx="9144000" cy="431800"/>
          </a:xfrm>
          <a:prstGeom prst="rect">
            <a:avLst/>
          </a:prstGeom>
          <a:noFill/>
          <a:ln>
            <a:noFill/>
          </a:ln>
        </p:spPr>
      </p:pic>
    </p:spTree>
    <p:extLst>
      <p:ext uri="{BB962C8B-B14F-4D97-AF65-F5344CB8AC3E}">
        <p14:creationId xmlns:p14="http://schemas.microsoft.com/office/powerpoint/2010/main" val="384886433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theresa.enright@dnr.iowa.gov"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sdwa/and-polyfluoroalkyl-substances-pfa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ehnonline.org/pfa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ctrTitle"/>
          </p:nvPr>
        </p:nvSpPr>
        <p:spPr>
          <a:xfrm>
            <a:off x="585550" y="294500"/>
            <a:ext cx="79734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Iowa DNR Update</a:t>
            </a:r>
            <a:endParaRPr sz="2700" dirty="0"/>
          </a:p>
        </p:txBody>
      </p:sp>
      <p:sp>
        <p:nvSpPr>
          <p:cNvPr id="98" name="Google Shape;98;p2"/>
          <p:cNvSpPr txBox="1">
            <a:spLocks noGrp="1"/>
          </p:cNvSpPr>
          <p:nvPr>
            <p:ph type="subTitle" idx="1"/>
          </p:nvPr>
        </p:nvSpPr>
        <p:spPr>
          <a:xfrm>
            <a:off x="585550" y="2164350"/>
            <a:ext cx="81003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825"/>
              <a:buNone/>
            </a:pPr>
            <a:r>
              <a:rPr lang="en-US" sz="2400" dirty="0">
                <a:solidFill>
                  <a:srgbClr val="595959"/>
                </a:solidFill>
              </a:rPr>
              <a:t>Erik Day</a:t>
            </a:r>
          </a:p>
          <a:p>
            <a:pPr marL="0" lvl="0" indent="0" algn="ctr" rtl="0">
              <a:lnSpc>
                <a:spcPct val="100000"/>
              </a:lnSpc>
              <a:spcBef>
                <a:spcPts val="0"/>
              </a:spcBef>
              <a:spcAft>
                <a:spcPts val="0"/>
              </a:spcAft>
              <a:buClr>
                <a:schemeClr val="dk1"/>
              </a:buClr>
              <a:buSzPts val="3825"/>
              <a:buNone/>
            </a:pPr>
            <a:r>
              <a:rPr lang="en-US" sz="1600" dirty="0">
                <a:solidFill>
                  <a:srgbClr val="595959"/>
                </a:solidFill>
              </a:rPr>
              <a:t>All Federal Rule and Public Data courtesy of Jim Warren</a:t>
            </a:r>
            <a:endParaRPr sz="1600" dirty="0">
              <a:solidFill>
                <a:srgbClr val="595959"/>
              </a:solidFill>
            </a:endParaRPr>
          </a:p>
          <a:p>
            <a:pPr marL="0" lvl="0" indent="0" algn="ctr" rtl="0">
              <a:lnSpc>
                <a:spcPct val="120000"/>
              </a:lnSpc>
              <a:spcBef>
                <a:spcPts val="525"/>
              </a:spcBef>
              <a:spcAft>
                <a:spcPts val="0"/>
              </a:spcAft>
              <a:buClr>
                <a:schemeClr val="dk1"/>
              </a:buClr>
              <a:buSzPts val="2626"/>
              <a:buNone/>
            </a:pPr>
            <a:endParaRPr dirty="0"/>
          </a:p>
          <a:p>
            <a:pPr marL="0" lvl="0" indent="0" algn="ctr" rtl="0">
              <a:lnSpc>
                <a:spcPct val="120000"/>
              </a:lnSpc>
              <a:spcBef>
                <a:spcPts val="525"/>
              </a:spcBef>
              <a:spcAft>
                <a:spcPts val="0"/>
              </a:spcAft>
              <a:buClr>
                <a:schemeClr val="dk1"/>
              </a:buClr>
              <a:buSzPts val="2626"/>
              <a:buNone/>
            </a:pPr>
            <a:r>
              <a:rPr lang="en-US" dirty="0">
                <a:solidFill>
                  <a:srgbClr val="595959"/>
                </a:solidFill>
              </a:rPr>
              <a:t>August 2023</a:t>
            </a:r>
            <a:endParaRPr dirty="0">
              <a:solidFill>
                <a:srgbClr val="595959"/>
              </a:solidFill>
            </a:endParaRPr>
          </a:p>
        </p:txBody>
      </p:sp>
      <p:pic>
        <p:nvPicPr>
          <p:cNvPr id="99" name="Google Shape;99;p2"/>
          <p:cNvPicPr preferRelativeResize="0"/>
          <p:nvPr/>
        </p:nvPicPr>
        <p:blipFill rotWithShape="1">
          <a:blip r:embed="rId3">
            <a:alphaModFix/>
          </a:blip>
          <a:srcRect/>
          <a:stretch/>
        </p:blipFill>
        <p:spPr>
          <a:xfrm>
            <a:off x="293155" y="3682450"/>
            <a:ext cx="2657516" cy="2294167"/>
          </a:xfrm>
          <a:prstGeom prst="rect">
            <a:avLst/>
          </a:prstGeom>
          <a:noFill/>
          <a:ln>
            <a:noFill/>
          </a:ln>
        </p:spPr>
      </p:pic>
      <p:pic>
        <p:nvPicPr>
          <p:cNvPr id="100" name="Google Shape;100;p2"/>
          <p:cNvPicPr preferRelativeResize="0"/>
          <p:nvPr/>
        </p:nvPicPr>
        <p:blipFill rotWithShape="1">
          <a:blip r:embed="rId4">
            <a:alphaModFix/>
          </a:blip>
          <a:srcRect t="28336"/>
          <a:stretch/>
        </p:blipFill>
        <p:spPr>
          <a:xfrm>
            <a:off x="5974343" y="3682450"/>
            <a:ext cx="3027036" cy="2397418"/>
          </a:xfrm>
          <a:prstGeom prst="rect">
            <a:avLst/>
          </a:prstGeom>
          <a:noFill/>
          <a:ln>
            <a:noFill/>
          </a:ln>
        </p:spPr>
      </p:pic>
      <p:pic>
        <p:nvPicPr>
          <p:cNvPr id="101" name="Google Shape;101;p2"/>
          <p:cNvPicPr preferRelativeResize="0"/>
          <p:nvPr/>
        </p:nvPicPr>
        <p:blipFill rotWithShape="1">
          <a:blip r:embed="rId5">
            <a:alphaModFix/>
          </a:blip>
          <a:srcRect r="3113"/>
          <a:stretch/>
        </p:blipFill>
        <p:spPr>
          <a:xfrm>
            <a:off x="3057769" y="3916957"/>
            <a:ext cx="2809476" cy="2302172"/>
          </a:xfrm>
          <a:prstGeom prst="rect">
            <a:avLst/>
          </a:prstGeom>
          <a:noFill/>
          <a:ln>
            <a:noFill/>
          </a:ln>
        </p:spPr>
      </p:pic>
    </p:spTree>
    <p:extLst>
      <p:ext uri="{BB962C8B-B14F-4D97-AF65-F5344CB8AC3E}">
        <p14:creationId xmlns:p14="http://schemas.microsoft.com/office/powerpoint/2010/main" val="267463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01" y="365126"/>
            <a:ext cx="7987449" cy="1031412"/>
          </a:xfrm>
        </p:spPr>
        <p:txBody>
          <a:bodyPr>
            <a:normAutofit fontScale="90000"/>
          </a:bodyPr>
          <a:lstStyle/>
          <a:p>
            <a:r>
              <a:rPr lang="en-US" altLang="en-US" sz="3600" dirty="0">
                <a:solidFill>
                  <a:srgbClr val="3A6E8F"/>
                </a:solidFill>
                <a:latin typeface="Calibri" panose="020F0502020204030204" pitchFamily="34" charset="0"/>
                <a:cs typeface="Calibri" panose="020F0502020204030204" pitchFamily="34" charset="0"/>
              </a:rPr>
              <a:t>Proposed Monitoring Requirements Continued</a:t>
            </a:r>
            <a:endParaRPr lang="en-US" sz="3600" dirty="0"/>
          </a:p>
        </p:txBody>
      </p:sp>
      <p:sp>
        <p:nvSpPr>
          <p:cNvPr id="3" name="Content Placeholder 2"/>
          <p:cNvSpPr>
            <a:spLocks noGrp="1"/>
          </p:cNvSpPr>
          <p:nvPr>
            <p:ph idx="1"/>
          </p:nvPr>
        </p:nvSpPr>
        <p:spPr>
          <a:xfrm>
            <a:off x="628650" y="1396537"/>
            <a:ext cx="7886700" cy="5461463"/>
          </a:xfrm>
        </p:spPr>
        <p:txBody>
          <a:bodyPr>
            <a:normAutofit/>
          </a:bodyPr>
          <a:lstStyle/>
          <a:p>
            <a:r>
              <a:rPr lang="en-US" sz="2400" dirty="0"/>
              <a:t>Compliance Monitoring - based on Initial Monitoring results</a:t>
            </a:r>
          </a:p>
          <a:p>
            <a:pPr lvl="1"/>
            <a:r>
              <a:rPr lang="en-US" sz="2000" dirty="0"/>
              <a:t>Rule Trigger Level = 1/3 of Proposed MCLs; Determines Compliance Monitoring (Quarterly or Reduced)</a:t>
            </a:r>
          </a:p>
          <a:p>
            <a:pPr lvl="2"/>
            <a:r>
              <a:rPr lang="en-US" dirty="0"/>
              <a:t>PFOA and PFOS = 1.3 </a:t>
            </a:r>
            <a:r>
              <a:rPr lang="en-US" dirty="0" err="1"/>
              <a:t>ppt</a:t>
            </a:r>
            <a:endParaRPr lang="en-US" dirty="0"/>
          </a:p>
          <a:p>
            <a:pPr lvl="2"/>
            <a:r>
              <a:rPr lang="en-US" dirty="0"/>
              <a:t>Hazard Index (</a:t>
            </a:r>
            <a:r>
              <a:rPr lang="en-US" dirty="0" err="1"/>
              <a:t>GenX</a:t>
            </a:r>
            <a:r>
              <a:rPr lang="en-US" dirty="0"/>
              <a:t>, PFBS, PFNA, </a:t>
            </a:r>
            <a:r>
              <a:rPr lang="en-US" dirty="0" err="1"/>
              <a:t>PFHxS</a:t>
            </a:r>
            <a:r>
              <a:rPr lang="en-US" dirty="0"/>
              <a:t>) = 0.33</a:t>
            </a:r>
          </a:p>
          <a:p>
            <a:pPr lvl="1"/>
            <a:r>
              <a:rPr lang="en-US" sz="2000" dirty="0"/>
              <a:t>If the average of Initial Monitoring is greater than or equal to the trigger level, the system must conduct quarterly monitoring</a:t>
            </a:r>
          </a:p>
          <a:p>
            <a:pPr lvl="1"/>
            <a:r>
              <a:rPr lang="en-US" sz="2000" dirty="0"/>
              <a:t>If the average of Initial Monitoring is less than the trigger level, the system may conduct triennial monitoring (reduced monitoring)</a:t>
            </a:r>
          </a:p>
          <a:p>
            <a:r>
              <a:rPr lang="en-US" sz="2400" dirty="0"/>
              <a:t>Changes in Monitoring</a:t>
            </a:r>
          </a:p>
          <a:p>
            <a:pPr lvl="1"/>
            <a:r>
              <a:rPr lang="en-US" sz="2000" dirty="0"/>
              <a:t>A system on quarterly monitoring may go to reduced monitoring if the RAA is less than all trigger levels.</a:t>
            </a:r>
          </a:p>
          <a:p>
            <a:pPr lvl="1"/>
            <a:r>
              <a:rPr lang="en-US" sz="2000" dirty="0"/>
              <a:t>A system on triennial monitoring that exceeds a trigger level must conduct quarterly monitoring.</a:t>
            </a:r>
          </a:p>
          <a:p>
            <a:pPr marL="457200" lvl="1" indent="0">
              <a:buNone/>
            </a:pPr>
            <a:endParaRPr lang="en-US" sz="2000" dirty="0"/>
          </a:p>
          <a:p>
            <a:pPr marL="457200" lvl="1" indent="0">
              <a:buNone/>
            </a:pPr>
            <a:endParaRPr lang="en-US" sz="2000" dirty="0"/>
          </a:p>
          <a:p>
            <a:pPr lvl="1"/>
            <a:endParaRPr lang="en-US" dirty="0"/>
          </a:p>
          <a:p>
            <a:pPr lvl="1"/>
            <a:endParaRPr lang="en-US" dirty="0"/>
          </a:p>
        </p:txBody>
      </p:sp>
    </p:spTree>
    <p:extLst>
      <p:ext uri="{BB962C8B-B14F-4D97-AF65-F5344CB8AC3E}">
        <p14:creationId xmlns:p14="http://schemas.microsoft.com/office/powerpoint/2010/main" val="33300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75" y="365126"/>
            <a:ext cx="8421082" cy="1031412"/>
          </a:xfrm>
        </p:spPr>
        <p:txBody>
          <a:bodyPr>
            <a:normAutofit fontScale="90000"/>
          </a:bodyPr>
          <a:lstStyle/>
          <a:p>
            <a:r>
              <a:rPr lang="en-US" altLang="en-US" sz="3600" dirty="0">
                <a:solidFill>
                  <a:srgbClr val="3A6E8F"/>
                </a:solidFill>
                <a:latin typeface="Calibri" panose="020F0502020204030204" pitchFamily="34" charset="0"/>
                <a:cs typeface="Calibri" panose="020F0502020204030204" pitchFamily="34" charset="0"/>
              </a:rPr>
              <a:t>Propose Public Notice &amp; Treatment Requirements</a:t>
            </a:r>
            <a:endParaRPr lang="en-US" sz="3600" dirty="0"/>
          </a:p>
        </p:txBody>
      </p:sp>
      <p:sp>
        <p:nvSpPr>
          <p:cNvPr id="3" name="Content Placeholder 2"/>
          <p:cNvSpPr>
            <a:spLocks noGrp="1"/>
          </p:cNvSpPr>
          <p:nvPr>
            <p:ph idx="1"/>
          </p:nvPr>
        </p:nvSpPr>
        <p:spPr>
          <a:xfrm>
            <a:off x="496675" y="1283416"/>
            <a:ext cx="8147705" cy="5574584"/>
          </a:xfrm>
        </p:spPr>
        <p:txBody>
          <a:bodyPr>
            <a:normAutofit/>
          </a:bodyPr>
          <a:lstStyle/>
          <a:p>
            <a:r>
              <a:rPr lang="en-US" sz="2400" dirty="0"/>
              <a:t>Public Notice</a:t>
            </a:r>
          </a:p>
          <a:p>
            <a:pPr lvl="1"/>
            <a:r>
              <a:rPr lang="en-US" sz="2000" dirty="0"/>
              <a:t>If the MCL or Hazard Index RAA is exceeded, a tier 2 public notice will be required.</a:t>
            </a:r>
          </a:p>
          <a:p>
            <a:pPr lvl="2"/>
            <a:r>
              <a:rPr lang="en-US" sz="1800" dirty="0"/>
              <a:t>Tier 2 – as soon as possible, but within 30 days of the violation</a:t>
            </a:r>
          </a:p>
          <a:p>
            <a:pPr lvl="1"/>
            <a:r>
              <a:rPr lang="en-US" sz="2000" dirty="0"/>
              <a:t>Results will need to be included in the CCR for detects of the 6 regulated compounds.</a:t>
            </a:r>
          </a:p>
          <a:p>
            <a:pPr lvl="2"/>
            <a:r>
              <a:rPr lang="en-US" sz="1600" dirty="0"/>
              <a:t>Must report levels of regulated PFAS detections in finished water</a:t>
            </a:r>
          </a:p>
          <a:p>
            <a:pPr lvl="2"/>
            <a:r>
              <a:rPr lang="en-US" sz="1600" dirty="0"/>
              <a:t>Must report potential health effects of the regulated PFAS in violation of the MCL or Hazard Index</a:t>
            </a:r>
          </a:p>
          <a:p>
            <a:r>
              <a:rPr lang="en-US" sz="2400" dirty="0"/>
              <a:t>Treatment</a:t>
            </a:r>
          </a:p>
          <a:p>
            <a:pPr lvl="1"/>
            <a:r>
              <a:rPr lang="en-US" sz="2000" dirty="0"/>
              <a:t>Systems above the MCLs will be required to install treatment, or take action to meet the MCLs</a:t>
            </a:r>
          </a:p>
          <a:p>
            <a:pPr lvl="1"/>
            <a:r>
              <a:rPr lang="en-US" sz="2000" dirty="0"/>
              <a:t>EPA identified the following as best available treatment technologies</a:t>
            </a:r>
          </a:p>
          <a:p>
            <a:pPr lvl="2"/>
            <a:r>
              <a:rPr lang="en-US" sz="1600" dirty="0"/>
              <a:t>Granular Activated Carbon (GAC)</a:t>
            </a:r>
          </a:p>
          <a:p>
            <a:pPr lvl="2"/>
            <a:r>
              <a:rPr lang="en-US" sz="1600" dirty="0"/>
              <a:t>Anion Exchange (AIX)</a:t>
            </a:r>
          </a:p>
          <a:p>
            <a:pPr lvl="2"/>
            <a:r>
              <a:rPr lang="en-US" sz="1600" dirty="0" err="1"/>
              <a:t>Nanofiltration</a:t>
            </a:r>
            <a:r>
              <a:rPr lang="en-US" sz="1600" dirty="0"/>
              <a:t> (NF) and Reverse Osmosis (RO)</a:t>
            </a:r>
          </a:p>
          <a:p>
            <a:pPr lvl="1"/>
            <a:r>
              <a:rPr lang="en-US" sz="2000" dirty="0"/>
              <a:t>Blending or alternative sources can also be used to meet the MCLs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71515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Iowa Bipartisan Infrastructure Law (BIL) Funding</a:t>
            </a:r>
          </a:p>
        </p:txBody>
      </p:sp>
      <p:sp>
        <p:nvSpPr>
          <p:cNvPr id="6" name="Text Placeholder 5"/>
          <p:cNvSpPr>
            <a:spLocks noGrp="1"/>
          </p:cNvSpPr>
          <p:nvPr>
            <p:ph type="body" idx="1"/>
          </p:nvPr>
        </p:nvSpPr>
        <p:spPr>
          <a:xfrm>
            <a:off x="457200" y="1313943"/>
            <a:ext cx="8229600" cy="4813480"/>
          </a:xfrm>
        </p:spPr>
        <p:txBody>
          <a:bodyPr/>
          <a:lstStyle/>
          <a:p>
            <a:pPr marL="228600" lvl="0" indent="-228600">
              <a:lnSpc>
                <a:spcPct val="90000"/>
              </a:lnSpc>
              <a:spcBef>
                <a:spcPts val="1000"/>
              </a:spcBef>
              <a:buClrTx/>
              <a:buSzTx/>
              <a:buFont typeface="Arial" panose="020B0604020202020204" pitchFamily="34" charset="0"/>
              <a:buChar char="•"/>
            </a:pPr>
            <a:r>
              <a:rPr lang="en-US" sz="2400" kern="1200" dirty="0">
                <a:solidFill>
                  <a:prstClr val="black"/>
                </a:solidFill>
                <a:ea typeface="+mn-ea"/>
                <a:cs typeface="+mn-cs"/>
              </a:rPr>
              <a:t>PFAS in FY2022 – FY2026 (5 years)</a:t>
            </a:r>
          </a:p>
          <a:p>
            <a:pPr marL="685800" lvl="1" indent="-228600">
              <a:lnSpc>
                <a:spcPct val="90000"/>
              </a:lnSpc>
              <a:spcBef>
                <a:spcPts val="500"/>
              </a:spcBef>
              <a:buClrTx/>
              <a:buSzTx/>
              <a:buFont typeface="Arial" panose="020B0604020202020204" pitchFamily="34" charset="0"/>
              <a:buChar char="•"/>
            </a:pPr>
            <a:r>
              <a:rPr lang="en-US" sz="2000" dirty="0">
                <a:solidFill>
                  <a:srgbClr val="222222"/>
                </a:solidFill>
                <a:latin typeface="Arial" panose="020B0604020202020204" pitchFamily="34" charset="0"/>
              </a:rPr>
              <a:t>The Bipartisan Infrastructure Law provides $105 million to invest in drinking water systems specifically impacted by PFAS and other emerging contaminants.</a:t>
            </a:r>
            <a:endParaRPr lang="en-US" dirty="0"/>
          </a:p>
          <a:p>
            <a:pPr lvl="2">
              <a:buFont typeface="Arial" panose="020B0604020202020204" pitchFamily="34" charset="0"/>
              <a:buChar char="•"/>
            </a:pPr>
            <a:r>
              <a:rPr lang="en-US" dirty="0">
                <a:solidFill>
                  <a:srgbClr val="222222"/>
                </a:solidFill>
                <a:latin typeface="Arial" panose="020B0604020202020204" pitchFamily="34" charset="0"/>
              </a:rPr>
              <a:t>$57,917,000 million through the Drinking Water State Revolving Fund (DWSRF)</a:t>
            </a:r>
          </a:p>
          <a:p>
            <a:pPr lvl="2">
              <a:buFont typeface="Arial" panose="020B0604020202020204" pitchFamily="34" charset="0"/>
              <a:buChar char="•"/>
            </a:pPr>
            <a:r>
              <a:rPr lang="en-US" dirty="0">
                <a:solidFill>
                  <a:srgbClr val="222222"/>
                </a:solidFill>
                <a:latin typeface="Arial" panose="020B0604020202020204" pitchFamily="34" charset="0"/>
              </a:rPr>
              <a:t>$47,285,000 million through EPA's Emerging Contaminants in Small or Disadvantaged Communities Grant Program</a:t>
            </a:r>
          </a:p>
          <a:p>
            <a:pPr lvl="1">
              <a:buFont typeface="Arial" panose="020B0604020202020204" pitchFamily="34" charset="0"/>
              <a:buChar char="•"/>
            </a:pPr>
            <a:r>
              <a:rPr lang="en-US" dirty="0">
                <a:solidFill>
                  <a:srgbClr val="222222"/>
                </a:solidFill>
                <a:latin typeface="Arial" panose="020B0604020202020204" pitchFamily="34" charset="0"/>
              </a:rPr>
              <a:t>Iowa SRF can also leverage an additional $155 million in BIL DWSRF general supplemental funds for loans to make drinking water safer.</a:t>
            </a:r>
          </a:p>
          <a:p>
            <a:pPr>
              <a:buFont typeface="Arial" panose="020B0604020202020204" pitchFamily="34" charset="0"/>
              <a:buChar char="•"/>
            </a:pPr>
            <a:r>
              <a:rPr lang="en-US" sz="2400" kern="1200" dirty="0">
                <a:solidFill>
                  <a:prstClr val="black"/>
                </a:solidFill>
                <a:ea typeface="+mn-ea"/>
                <a:cs typeface="+mn-cs"/>
              </a:rPr>
              <a:t>Questions contact</a:t>
            </a:r>
            <a:r>
              <a:rPr lang="en-US" dirty="0">
                <a:solidFill>
                  <a:srgbClr val="222222"/>
                </a:solidFill>
                <a:latin typeface="Arial" panose="020B0604020202020204" pitchFamily="34" charset="0"/>
              </a:rPr>
              <a:t>:</a:t>
            </a:r>
          </a:p>
          <a:p>
            <a:pPr lvl="1">
              <a:buFont typeface="Arial" panose="020B0604020202020204" pitchFamily="34" charset="0"/>
              <a:buChar char="•"/>
            </a:pPr>
            <a:r>
              <a:rPr lang="en-US" dirty="0">
                <a:solidFill>
                  <a:srgbClr val="222222"/>
                </a:solidFill>
                <a:latin typeface="Arial" panose="020B0604020202020204" pitchFamily="34" charset="0"/>
              </a:rPr>
              <a:t>Funding: Theresa Enright – 515-725-0498 </a:t>
            </a:r>
            <a:r>
              <a:rPr lang="en-US" dirty="0">
                <a:hlinkClick r:id="rId2"/>
              </a:rPr>
              <a:t>theresa.enright@dnr.iowa.gov</a:t>
            </a:r>
            <a:endParaRPr lang="en-US" dirty="0">
              <a:solidFill>
                <a:srgbClr val="222222"/>
              </a:solidFill>
              <a:latin typeface="Arial" panose="020B0604020202020204" pitchFamily="34" charset="0"/>
            </a:endParaRPr>
          </a:p>
          <a:p>
            <a:pPr lvl="1">
              <a:buFont typeface="Arial" panose="020B0604020202020204" pitchFamily="34" charset="0"/>
              <a:buChar char="•"/>
            </a:pPr>
            <a:r>
              <a:rPr lang="en-US" dirty="0">
                <a:solidFill>
                  <a:srgbClr val="222222"/>
                </a:solidFill>
                <a:latin typeface="Arial" panose="020B0604020202020204" pitchFamily="34" charset="0"/>
              </a:rPr>
              <a:t>Water Supply </a:t>
            </a:r>
            <a:r>
              <a:rPr lang="en-US">
                <a:solidFill>
                  <a:srgbClr val="222222"/>
                </a:solidFill>
                <a:latin typeface="Arial" panose="020B0604020202020204" pitchFamily="34" charset="0"/>
              </a:rPr>
              <a:t>Engineering Projects: </a:t>
            </a:r>
            <a:r>
              <a:rPr lang="en-US" dirty="0">
                <a:solidFill>
                  <a:srgbClr val="222222"/>
                </a:solidFill>
                <a:latin typeface="Arial" panose="020B0604020202020204" pitchFamily="34" charset="0"/>
              </a:rPr>
              <a:t>Tara </a:t>
            </a:r>
            <a:r>
              <a:rPr lang="en-US" dirty="0" err="1">
                <a:solidFill>
                  <a:srgbClr val="222222"/>
                </a:solidFill>
                <a:latin typeface="Arial" panose="020B0604020202020204" pitchFamily="34" charset="0"/>
              </a:rPr>
              <a:t>Naber</a:t>
            </a:r>
            <a:r>
              <a:rPr lang="en-US" dirty="0">
                <a:solidFill>
                  <a:srgbClr val="222222"/>
                </a:solidFill>
                <a:latin typeface="Arial" panose="020B0604020202020204" pitchFamily="34" charset="0"/>
              </a:rPr>
              <a:t> – 515-725-0292 </a:t>
            </a:r>
            <a:r>
              <a:rPr lang="en-US" u="sng" dirty="0">
                <a:solidFill>
                  <a:srgbClr val="0000FF"/>
                </a:solidFill>
              </a:rPr>
              <a:t>tara.naber@dnr.iowa.gov</a:t>
            </a:r>
          </a:p>
          <a:p>
            <a:pPr lvl="2">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r>
              <a:rPr lang="en-US" dirty="0">
                <a:solidFill>
                  <a:schemeClr val="tx1"/>
                </a:solidFill>
              </a:rPr>
              <a:t>Funding questions: Contact Theresa Enright phone email</a:t>
            </a:r>
          </a:p>
          <a:p>
            <a:r>
              <a:rPr lang="en-US" dirty="0">
                <a:solidFill>
                  <a:schemeClr val="tx1"/>
                </a:solidFill>
              </a:rPr>
              <a:t>Water Supply Engineering Questions: Tara </a:t>
            </a:r>
            <a:r>
              <a:rPr lang="en-US" dirty="0" err="1">
                <a:solidFill>
                  <a:schemeClr val="tx1"/>
                </a:solidFill>
              </a:rPr>
              <a:t>Naber</a:t>
            </a:r>
            <a:r>
              <a:rPr lang="en-US" dirty="0">
                <a:solidFill>
                  <a:schemeClr val="tx1"/>
                </a:solidFill>
              </a:rPr>
              <a:t> phone email</a:t>
            </a:r>
          </a:p>
        </p:txBody>
      </p:sp>
    </p:spTree>
    <p:extLst>
      <p:ext uri="{BB962C8B-B14F-4D97-AF65-F5344CB8AC3E}">
        <p14:creationId xmlns:p14="http://schemas.microsoft.com/office/powerpoint/2010/main" val="292191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2" y="365126"/>
            <a:ext cx="8174528" cy="1325563"/>
          </a:xfrm>
        </p:spPr>
        <p:txBody>
          <a:bodyPr>
            <a:noAutofit/>
          </a:bodyPr>
          <a:lstStyle/>
          <a:p>
            <a:r>
              <a:rPr lang="en-US" altLang="en-US" sz="3600" dirty="0">
                <a:solidFill>
                  <a:srgbClr val="3A6E8F"/>
                </a:solidFill>
                <a:latin typeface="Calibri" panose="020F0502020204030204" pitchFamily="34" charset="0"/>
                <a:cs typeface="Calibri" panose="020F0502020204030204" pitchFamily="34" charset="0"/>
              </a:rPr>
              <a:t>PFAS: EPA Proposed Rule – Public Comment &amp; Resources</a:t>
            </a:r>
            <a:endParaRPr lang="en-US" sz="3600" dirty="0"/>
          </a:p>
        </p:txBody>
      </p:sp>
      <p:sp>
        <p:nvSpPr>
          <p:cNvPr id="3" name="Content Placeholder 2"/>
          <p:cNvSpPr>
            <a:spLocks noGrp="1"/>
          </p:cNvSpPr>
          <p:nvPr>
            <p:ph idx="1"/>
          </p:nvPr>
        </p:nvSpPr>
        <p:spPr>
          <a:xfrm>
            <a:off x="553235" y="1825625"/>
            <a:ext cx="8241974" cy="4351338"/>
          </a:xfrm>
        </p:spPr>
        <p:txBody>
          <a:bodyPr>
            <a:normAutofit lnSpcReduction="10000"/>
          </a:bodyPr>
          <a:lstStyle/>
          <a:p>
            <a:r>
              <a:rPr lang="en-US" dirty="0"/>
              <a:t>Public Comment Period – 60 days</a:t>
            </a:r>
          </a:p>
          <a:p>
            <a:pPr lvl="1"/>
            <a:r>
              <a:rPr lang="en-US" dirty="0"/>
              <a:t>The Public Comment Period was from March 29, 2023 to May 30, 2023</a:t>
            </a:r>
          </a:p>
          <a:p>
            <a:pPr lvl="1" algn="just"/>
            <a:r>
              <a:rPr lang="en-US" dirty="0"/>
              <a:t>May 4 EPA held a virtual public hearing where oral comments were made</a:t>
            </a:r>
          </a:p>
          <a:p>
            <a:pPr lvl="1" algn="just"/>
            <a:r>
              <a:rPr lang="en-US" dirty="0"/>
              <a:t>Iowa commented on the rule through the Association of State Drinking Water Administrators (ASDWA)</a:t>
            </a:r>
          </a:p>
          <a:p>
            <a:r>
              <a:rPr lang="en-US" dirty="0"/>
              <a:t>Fact Sheets, Frequently Asked Questions, Presentations</a:t>
            </a:r>
          </a:p>
          <a:p>
            <a:pPr lvl="1"/>
            <a:r>
              <a:rPr lang="en-US" dirty="0"/>
              <a:t>Located on EPAs PFAS website: </a:t>
            </a:r>
            <a:r>
              <a:rPr lang="en-US" dirty="0">
                <a:hlinkClick r:id="rId2"/>
              </a:rPr>
              <a:t>https://www.epa.gov/sdwa/and-polyfluoroalkyl-substances-pfas</a:t>
            </a:r>
            <a:endParaRPr lang="en-US" dirty="0"/>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15262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Google Shape;127;p9"/>
          <p:cNvSpPr>
            <a:spLocks noGrp="1"/>
          </p:cNvSpPr>
          <p:nvPr>
            <p:ph type="title"/>
          </p:nvPr>
        </p:nvSpPr>
        <p:spPr/>
        <p:txBody>
          <a:bodyPr vert="horz" lIns="91425" tIns="45700" rIns="91425" bIns="45700" rtlCol="0" anchor="ctr">
            <a:normAutofit/>
          </a:bodyPr>
          <a:lstStyle/>
          <a:p>
            <a:pPr>
              <a:buClr>
                <a:srgbClr val="3A6E8F"/>
              </a:buClr>
              <a:buSzPts val="2800"/>
              <a:buFont typeface="Calibri" panose="020F0502020204030204" pitchFamily="34" charset="0"/>
              <a:buNone/>
            </a:pPr>
            <a:r>
              <a:rPr lang="en-US" altLang="en-US" sz="3400">
                <a:cs typeface="Calibri" panose="020F0502020204030204" pitchFamily="34" charset="0"/>
                <a:sym typeface="Calibri" panose="020F0502020204030204" pitchFamily="34" charset="0"/>
              </a:rPr>
              <a:t>DNR Action Plan</a:t>
            </a:r>
            <a:endParaRPr lang="en-US" altLang="en-US" sz="3400"/>
          </a:p>
        </p:txBody>
      </p:sp>
      <p:sp>
        <p:nvSpPr>
          <p:cNvPr id="128" name="Google Shape;128;p9">
            <a:extLst>
              <a:ext uri="{FF2B5EF4-FFF2-40B4-BE49-F238E27FC236}">
                <a16:creationId xmlns:a16="http://schemas.microsoft.com/office/drawing/2014/main" id="{AF24E119-6D65-463A-8FDB-7440F6AFF4A0}"/>
              </a:ext>
            </a:extLst>
          </p:cNvPr>
          <p:cNvSpPr txBox="1">
            <a:spLocks noGrp="1"/>
          </p:cNvSpPr>
          <p:nvPr>
            <p:ph sz="half" idx="1"/>
          </p:nvPr>
        </p:nvSpPr>
        <p:spPr>
          <a:xfrm>
            <a:off x="457205" y="1646238"/>
            <a:ext cx="3775075" cy="4525963"/>
          </a:xfrm>
        </p:spPr>
        <p:txBody>
          <a:bodyPr spcFirstLastPara="1" vert="horz" lIns="91425" tIns="45700" rIns="91425" bIns="45700" rtlCol="0">
            <a:noAutofit/>
          </a:bodyPr>
          <a:lstStyle/>
          <a:p>
            <a:pPr>
              <a:spcBef>
                <a:spcPts val="0"/>
              </a:spcBef>
              <a:buClr>
                <a:srgbClr val="2D74B5"/>
              </a:buClr>
              <a:buSzPts val="1800"/>
              <a:buFont typeface="Arial"/>
              <a:buChar char="•"/>
              <a:defRPr/>
            </a:pPr>
            <a:r>
              <a:rPr lang="en-US" sz="1800">
                <a:solidFill>
                  <a:srgbClr val="2D74B5"/>
                </a:solidFill>
                <a:ea typeface="Calibri"/>
                <a:cs typeface="Calibri"/>
                <a:sym typeface="Calibri"/>
              </a:rPr>
              <a:t>Focus Area 1: Identify and Minimize Exposure of Iowans to PFAS in Public Drinking Water</a:t>
            </a:r>
            <a:endParaRPr sz="1800">
              <a:solidFill>
                <a:srgbClr val="2D74B5"/>
              </a:solidFill>
              <a:ea typeface="Calibri"/>
              <a:cs typeface="Calibri"/>
              <a:sym typeface="Calibri"/>
            </a:endParaRPr>
          </a:p>
          <a:p>
            <a:pPr marL="114297" indent="0">
              <a:spcBef>
                <a:spcPts val="360"/>
              </a:spcBef>
              <a:buClr>
                <a:srgbClr val="5F6161"/>
              </a:buClr>
              <a:buSzPts val="1800"/>
              <a:buNone/>
              <a:defRPr/>
            </a:pPr>
            <a:endParaRPr sz="900">
              <a:solidFill>
                <a:srgbClr val="2D74B5"/>
              </a:solidFill>
              <a:ea typeface="Calibri"/>
              <a:cs typeface="Calibri"/>
              <a:sym typeface="Calibri"/>
            </a:endParaRPr>
          </a:p>
          <a:p>
            <a:pPr>
              <a:spcBef>
                <a:spcPts val="360"/>
              </a:spcBef>
              <a:buClr>
                <a:srgbClr val="5F6161"/>
              </a:buClr>
              <a:buSzPts val="1800"/>
              <a:buNone/>
              <a:defRPr/>
            </a:pPr>
            <a:r>
              <a:rPr lang="en-US" sz="1800">
                <a:solidFill>
                  <a:schemeClr val="dk1"/>
                </a:solidFill>
                <a:ea typeface="Calibri"/>
                <a:cs typeface="Calibri"/>
                <a:sym typeface="Calibri"/>
              </a:rPr>
              <a:t>Initial Actions Taken</a:t>
            </a:r>
            <a:endParaRPr sz="1800">
              <a:solidFill>
                <a:schemeClr val="dk1"/>
              </a:solidFill>
              <a:ea typeface="Calibri"/>
              <a:cs typeface="Calibri"/>
              <a:sym typeface="Calibri"/>
            </a:endParaRPr>
          </a:p>
          <a:p>
            <a:pPr indent="-279393">
              <a:spcBef>
                <a:spcPts val="0"/>
              </a:spcBef>
              <a:buClr>
                <a:srgbClr val="666666"/>
              </a:buClr>
              <a:buSzPts val="1800"/>
              <a:defRPr/>
            </a:pPr>
            <a:r>
              <a:rPr lang="en-US" sz="1800">
                <a:solidFill>
                  <a:schemeClr val="dk1"/>
                </a:solidFill>
              </a:rPr>
              <a:t>Developed a surveillance project to evaluate the presence of PFAS in Iowa drinking water</a:t>
            </a:r>
            <a:endParaRPr sz="1800">
              <a:solidFill>
                <a:schemeClr val="dk1"/>
              </a:solidFill>
            </a:endParaRPr>
          </a:p>
          <a:p>
            <a:pPr>
              <a:spcBef>
                <a:spcPts val="360"/>
              </a:spcBef>
              <a:buClr>
                <a:srgbClr val="666666"/>
              </a:buClr>
              <a:buSzPts val="1800"/>
              <a:buFont typeface="Arial"/>
              <a:buChar char="•"/>
              <a:defRPr/>
            </a:pPr>
            <a:r>
              <a:rPr lang="en-US" sz="1800">
                <a:solidFill>
                  <a:schemeClr val="dk1"/>
                </a:solidFill>
              </a:rPr>
              <a:t>Used a </a:t>
            </a:r>
            <a:r>
              <a:rPr lang="en-US" sz="1800">
                <a:solidFill>
                  <a:schemeClr val="dk1"/>
                </a:solidFill>
                <a:ea typeface="Calibri"/>
                <a:cs typeface="Calibri"/>
                <a:sym typeface="Calibri"/>
              </a:rPr>
              <a:t>phased approach prioritiz</a:t>
            </a:r>
            <a:r>
              <a:rPr lang="en-US" sz="1800">
                <a:solidFill>
                  <a:schemeClr val="dk1"/>
                </a:solidFill>
              </a:rPr>
              <a:t>ing testing of public drinking water systems</a:t>
            </a:r>
            <a:endParaRPr>
              <a:solidFill>
                <a:schemeClr val="dk1"/>
              </a:solidFill>
            </a:endParaRPr>
          </a:p>
          <a:p>
            <a:pPr>
              <a:spcBef>
                <a:spcPts val="360"/>
              </a:spcBef>
              <a:buClr>
                <a:srgbClr val="666666"/>
              </a:buClr>
              <a:buSzPts val="1800"/>
              <a:buFont typeface="Arial"/>
              <a:buChar char="•"/>
              <a:defRPr/>
            </a:pPr>
            <a:r>
              <a:rPr lang="en-US" sz="1800">
                <a:solidFill>
                  <a:schemeClr val="dk1"/>
                </a:solidFill>
              </a:rPr>
              <a:t>Developed protocols</a:t>
            </a:r>
            <a:endParaRPr sz="1800">
              <a:solidFill>
                <a:schemeClr val="dk1"/>
              </a:solidFill>
            </a:endParaRPr>
          </a:p>
          <a:p>
            <a:pPr>
              <a:spcBef>
                <a:spcPts val="360"/>
              </a:spcBef>
              <a:buClr>
                <a:srgbClr val="666666"/>
              </a:buClr>
              <a:buSzPts val="1800"/>
              <a:buFont typeface="Arial"/>
              <a:buChar char="•"/>
              <a:defRPr/>
            </a:pPr>
            <a:r>
              <a:rPr lang="en-US" sz="1800">
                <a:solidFill>
                  <a:schemeClr val="dk1"/>
                </a:solidFill>
              </a:rPr>
              <a:t>Data driven decisions</a:t>
            </a:r>
            <a:endParaRPr>
              <a:solidFill>
                <a:schemeClr val="dk1"/>
              </a:solidFill>
            </a:endParaRPr>
          </a:p>
        </p:txBody>
      </p:sp>
      <p:sp>
        <p:nvSpPr>
          <p:cNvPr id="72708" name="Google Shape;129;p9"/>
          <p:cNvSpPr>
            <a:spLocks noGrp="1"/>
          </p:cNvSpPr>
          <p:nvPr>
            <p:ph sz="half" idx="2"/>
          </p:nvPr>
        </p:nvSpPr>
        <p:spPr/>
        <p:txBody>
          <a:bodyPr vert="horz" lIns="91425" tIns="45700" rIns="91425" bIns="45700" rtlCol="0">
            <a:normAutofit/>
          </a:bodyPr>
          <a:lstStyle/>
          <a:p>
            <a:pPr>
              <a:spcBef>
                <a:spcPct val="0"/>
              </a:spcBef>
              <a:buClr>
                <a:srgbClr val="5F6161"/>
              </a:buClr>
              <a:buSzPts val="1800"/>
              <a:buNone/>
            </a:pPr>
            <a:endParaRPr lang="en-US" altLang="en-US" sz="1800">
              <a:cs typeface="Calibri" panose="020F0502020204030204" pitchFamily="34" charset="0"/>
              <a:sym typeface="Calibri" panose="020F0502020204030204" pitchFamily="34" charset="0"/>
            </a:endParaRPr>
          </a:p>
        </p:txBody>
      </p:sp>
      <p:pic>
        <p:nvPicPr>
          <p:cNvPr id="72709" name="Google Shape;130;p9"/>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t="3082" b="15092"/>
          <a:stretch>
            <a:fillRect/>
          </a:stretch>
        </p:blipFill>
        <p:spPr bwMode="auto">
          <a:xfrm>
            <a:off x="4198943" y="274638"/>
            <a:ext cx="4935537" cy="52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80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Google Shape;135;p16"/>
          <p:cNvSpPr>
            <a:spLocks noGrp="1"/>
          </p:cNvSpPr>
          <p:nvPr>
            <p:ph type="title"/>
          </p:nvPr>
        </p:nvSpPr>
        <p:spPr>
          <a:xfrm>
            <a:off x="628650" y="148995"/>
            <a:ext cx="7886700" cy="1325563"/>
          </a:xfrm>
        </p:spPr>
        <p:txBody>
          <a:bodyPr vert="horz" lIns="91425" tIns="45700" rIns="91425" bIns="45700" rtlCol="0" anchor="ctr">
            <a:normAutofit/>
          </a:bodyPr>
          <a:lstStyle/>
          <a:p>
            <a:pPr>
              <a:buSzPts val="1400"/>
            </a:pPr>
            <a:r>
              <a:rPr lang="en-US" altLang="en-US" dirty="0"/>
              <a:t>Study Design and Justification</a:t>
            </a:r>
          </a:p>
        </p:txBody>
      </p:sp>
      <p:sp>
        <p:nvSpPr>
          <p:cNvPr id="74755" name="Google Shape;136;p16"/>
          <p:cNvSpPr>
            <a:spLocks noGrp="1"/>
          </p:cNvSpPr>
          <p:nvPr>
            <p:ph idx="1"/>
          </p:nvPr>
        </p:nvSpPr>
        <p:spPr>
          <a:xfrm>
            <a:off x="457200" y="1252538"/>
            <a:ext cx="8229600" cy="4525963"/>
          </a:xfrm>
        </p:spPr>
        <p:txBody>
          <a:bodyPr vert="horz" lIns="91425" tIns="45700" rIns="91425" bIns="45700" rtlCol="0">
            <a:normAutofit/>
          </a:bodyPr>
          <a:lstStyle/>
          <a:p>
            <a:pPr marL="457189" indent="-361942">
              <a:spcBef>
                <a:spcPts val="363"/>
              </a:spcBef>
              <a:buClr>
                <a:srgbClr val="5F6161"/>
              </a:buClr>
              <a:buSzPts val="2100"/>
            </a:pPr>
            <a:r>
              <a:rPr lang="en-US" altLang="en-US" sz="2100">
                <a:solidFill>
                  <a:srgbClr val="00B050"/>
                </a:solidFill>
              </a:rPr>
              <a:t>Raw water </a:t>
            </a:r>
            <a:r>
              <a:rPr lang="en-US" altLang="en-US" sz="2100"/>
              <a:t>samples to assess patterns related to susceptibility and to inform supplies about where PFAS are entering their systems</a:t>
            </a:r>
          </a:p>
          <a:p>
            <a:pPr marL="457189" indent="-361942">
              <a:spcBef>
                <a:spcPts val="363"/>
              </a:spcBef>
              <a:buClr>
                <a:srgbClr val="5F6161"/>
              </a:buClr>
              <a:buSzPts val="2100"/>
            </a:pPr>
            <a:r>
              <a:rPr lang="en-US" altLang="en-US" sz="2100">
                <a:solidFill>
                  <a:srgbClr val="00B050"/>
                </a:solidFill>
              </a:rPr>
              <a:t>Treated water </a:t>
            </a:r>
            <a:r>
              <a:rPr lang="en-US" altLang="en-US" sz="2100"/>
              <a:t>to assess what is actually going to drinking water users and to prepare for anticipated standards</a:t>
            </a:r>
          </a:p>
          <a:p>
            <a:pPr marL="457189" indent="-361942">
              <a:spcBef>
                <a:spcPts val="363"/>
              </a:spcBef>
              <a:buSzPts val="2100"/>
            </a:pPr>
            <a:r>
              <a:rPr lang="en-US" altLang="en-US" sz="2100">
                <a:solidFill>
                  <a:srgbClr val="00B050"/>
                </a:solidFill>
              </a:rPr>
              <a:t>Unique: </a:t>
            </a:r>
            <a:r>
              <a:rPr lang="en-US" altLang="en-US" sz="2100"/>
              <a:t>Our study is unlike those from most other states.  We have collected matching sample pairs of raw water and finished drinking water.</a:t>
            </a:r>
          </a:p>
          <a:p>
            <a:pPr marL="457189" indent="-361942">
              <a:spcBef>
                <a:spcPts val="363"/>
              </a:spcBef>
              <a:buClr>
                <a:srgbClr val="5F6161"/>
              </a:buClr>
              <a:buSzPts val="2100"/>
            </a:pPr>
            <a:r>
              <a:rPr lang="en-US" altLang="en-US" sz="2100">
                <a:solidFill>
                  <a:srgbClr val="00B050"/>
                </a:solidFill>
              </a:rPr>
              <a:t>All surface water supplies</a:t>
            </a:r>
            <a:r>
              <a:rPr lang="en-US" altLang="en-US" sz="2100"/>
              <a:t>– susceptibility to potential sources across watersheds and atmosphere</a:t>
            </a:r>
          </a:p>
          <a:p>
            <a:pPr marL="457189" indent="-361942">
              <a:spcBef>
                <a:spcPts val="363"/>
              </a:spcBef>
              <a:buClr>
                <a:srgbClr val="5F6161"/>
              </a:buClr>
              <a:buSzPts val="2100"/>
            </a:pPr>
            <a:r>
              <a:rPr lang="en-US" altLang="en-US" sz="2100">
                <a:solidFill>
                  <a:srgbClr val="00B050"/>
                </a:solidFill>
              </a:rPr>
              <a:t>Groundwater</a:t>
            </a:r>
            <a:r>
              <a:rPr lang="en-US" altLang="en-US" sz="2100"/>
              <a:t> – focus on high susceptibility wells in close proximity to potential sources</a:t>
            </a:r>
          </a:p>
          <a:p>
            <a:pPr marL="457189" indent="-361942">
              <a:spcBef>
                <a:spcPts val="363"/>
              </a:spcBef>
              <a:buClr>
                <a:srgbClr val="5F6161"/>
              </a:buClr>
              <a:buSzPts val="2100"/>
            </a:pPr>
            <a:r>
              <a:rPr lang="en-US" altLang="en-US" sz="2100">
                <a:solidFill>
                  <a:srgbClr val="00B050"/>
                </a:solidFill>
              </a:rPr>
              <a:t>Targeted</a:t>
            </a:r>
            <a:r>
              <a:rPr lang="en-US" altLang="en-US" sz="2100"/>
              <a:t> and </a:t>
            </a:r>
            <a:r>
              <a:rPr lang="en-US" altLang="en-US" sz="2100">
                <a:solidFill>
                  <a:srgbClr val="00B050"/>
                </a:solidFill>
              </a:rPr>
              <a:t>iterative</a:t>
            </a:r>
            <a:r>
              <a:rPr lang="en-US" altLang="en-US" sz="2100"/>
              <a:t> approach – biggest bang for the buck, learning as we go and when warranted, returning to some locations to gather more data or help communities in need.</a:t>
            </a:r>
          </a:p>
        </p:txBody>
      </p:sp>
    </p:spTree>
    <p:extLst>
      <p:ext uri="{BB962C8B-B14F-4D97-AF65-F5344CB8AC3E}">
        <p14:creationId xmlns:p14="http://schemas.microsoft.com/office/powerpoint/2010/main" val="332861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Google Shape;141;p11"/>
          <p:cNvSpPr txBox="1">
            <a:spLocks noChangeArrowheads="1"/>
          </p:cNvSpPr>
          <p:nvPr/>
        </p:nvSpPr>
        <p:spPr bwMode="auto">
          <a:xfrm>
            <a:off x="448887" y="267956"/>
            <a:ext cx="82296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panose="020B0604020202020204" pitchFamily="34" charset="0"/>
              <a:buChar char="•"/>
              <a:defRPr>
                <a:solidFill>
                  <a:srgbClr val="5F6161"/>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5F6161"/>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5F6161"/>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5F6161"/>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5F616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9pPr>
          </a:lstStyle>
          <a:p>
            <a:pPr eaLnBrk="1" hangingPunct="1">
              <a:spcBef>
                <a:spcPct val="0"/>
              </a:spcBef>
              <a:buClr>
                <a:srgbClr val="3A6E8F"/>
              </a:buClr>
              <a:buSzPts val="2800"/>
              <a:buFont typeface="Calibri" panose="020F0502020204030204" pitchFamily="34" charset="0"/>
              <a:buNone/>
            </a:pPr>
            <a:r>
              <a:rPr lang="en-US" altLang="en-US" sz="4200" dirty="0">
                <a:solidFill>
                  <a:srgbClr val="3A6E8F"/>
                </a:solidFill>
                <a:cs typeface="Calibri" panose="020F0502020204030204" pitchFamily="34" charset="0"/>
                <a:sym typeface="Calibri" panose="020F0502020204030204" pitchFamily="34" charset="0"/>
              </a:rPr>
              <a:t>Tiers 1, 2, &amp; 3 - Monitoring Locations</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76803" name="Google Shape;142;p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431" y="1150077"/>
            <a:ext cx="67468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Google Shape;143;p11"/>
          <p:cNvSpPr txBox="1">
            <a:spLocks noChangeArrowheads="1"/>
          </p:cNvSpPr>
          <p:nvPr/>
        </p:nvSpPr>
        <p:spPr bwMode="auto">
          <a:xfrm>
            <a:off x="82551" y="1885954"/>
            <a:ext cx="2578100" cy="256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212725" indent="-200025">
              <a:spcBef>
                <a:spcPct val="20000"/>
              </a:spcBef>
              <a:buFont typeface="Arial" panose="020B0604020202020204" pitchFamily="34" charset="0"/>
              <a:buChar char="•"/>
              <a:defRPr>
                <a:solidFill>
                  <a:srgbClr val="5F6161"/>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5F6161"/>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5F6161"/>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5F6161"/>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5F616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9pPr>
          </a:lstStyle>
          <a:p>
            <a:pPr eaLnBrk="1" hangingPunct="1">
              <a:spcBef>
                <a:spcPct val="0"/>
              </a:spcBef>
              <a:buClr>
                <a:srgbClr val="000000"/>
              </a:buClr>
              <a:buSzPts val="2300"/>
            </a:pPr>
            <a:r>
              <a:rPr lang="en-US" altLang="en-US" sz="2300">
                <a:solidFill>
                  <a:srgbClr val="000000"/>
                </a:solidFill>
                <a:latin typeface="Arial" panose="020B0604020202020204" pitchFamily="34" charset="0"/>
              </a:rPr>
              <a:t>Locations chosen based on susceptibility to contamination and proximity to potential sources</a:t>
            </a:r>
            <a:endParaRPr lang="en-US" altLang="en-US" sz="23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76805" name="Google Shape;144;p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36115"/>
          <a:stretch>
            <a:fillRect/>
          </a:stretch>
        </p:blipFill>
        <p:spPr bwMode="auto">
          <a:xfrm>
            <a:off x="379413" y="4618038"/>
            <a:ext cx="2576512"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87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Google Shape;165;g1253230e05c_0_0"/>
          <p:cNvSpPr>
            <a:spLocks noGrp="1"/>
          </p:cNvSpPr>
          <p:nvPr>
            <p:ph type="title"/>
          </p:nvPr>
        </p:nvSpPr>
        <p:spPr>
          <a:xfrm>
            <a:off x="331788" y="261939"/>
            <a:ext cx="8229600" cy="658812"/>
          </a:xfrm>
        </p:spPr>
        <p:txBody>
          <a:bodyPr vert="horz" lIns="91425" tIns="45700" rIns="91425" bIns="45700" rtlCol="0" anchor="ctr">
            <a:noAutofit/>
          </a:bodyPr>
          <a:lstStyle/>
          <a:p>
            <a:pPr>
              <a:buSzPts val="1400"/>
            </a:pPr>
            <a:r>
              <a:rPr lang="en-US" altLang="en-US" sz="4200" dirty="0">
                <a:solidFill>
                  <a:srgbClr val="3A6E8F"/>
                </a:solidFill>
                <a:latin typeface="Calibri" panose="020F0502020204030204" pitchFamily="34" charset="0"/>
                <a:ea typeface="+mn-ea"/>
                <a:cs typeface="Calibri" panose="020F0502020204030204" pitchFamily="34" charset="0"/>
              </a:rPr>
              <a:t>Quality Assurance</a:t>
            </a:r>
          </a:p>
        </p:txBody>
      </p:sp>
      <p:sp>
        <p:nvSpPr>
          <p:cNvPr id="78851" name="Google Shape;166;g1253230e05c_0_0"/>
          <p:cNvSpPr>
            <a:spLocks noGrp="1"/>
          </p:cNvSpPr>
          <p:nvPr>
            <p:ph idx="1"/>
          </p:nvPr>
        </p:nvSpPr>
        <p:spPr>
          <a:xfrm>
            <a:off x="331794" y="1676400"/>
            <a:ext cx="3487737" cy="3697288"/>
          </a:xfrm>
        </p:spPr>
        <p:txBody>
          <a:bodyPr vert="horz" lIns="91425" tIns="45700" rIns="91425" bIns="45700" rtlCol="0">
            <a:normAutofit/>
          </a:bodyPr>
          <a:lstStyle/>
          <a:p>
            <a:pPr>
              <a:spcBef>
                <a:spcPts val="275"/>
              </a:spcBef>
              <a:buSzPts val="1900"/>
            </a:pPr>
            <a:r>
              <a:rPr lang="en-US" altLang="en-US" sz="2100" dirty="0">
                <a:solidFill>
                  <a:srgbClr val="3F3F3F"/>
                </a:solidFill>
              </a:rPr>
              <a:t>All 120 blanks were negative for PFAS compounds</a:t>
            </a:r>
          </a:p>
          <a:p>
            <a:pPr>
              <a:spcBef>
                <a:spcPts val="275"/>
              </a:spcBef>
              <a:buClr>
                <a:srgbClr val="3F3F3F"/>
              </a:buClr>
              <a:buSzPts val="2100"/>
            </a:pPr>
            <a:r>
              <a:rPr lang="en-US" altLang="en-US" sz="2100" dirty="0">
                <a:solidFill>
                  <a:srgbClr val="3F3F3F"/>
                </a:solidFill>
              </a:rPr>
              <a:t>Duplicate samples averaged 3% difference</a:t>
            </a:r>
          </a:p>
          <a:p>
            <a:pPr>
              <a:spcBef>
                <a:spcPts val="275"/>
              </a:spcBef>
              <a:buClr>
                <a:srgbClr val="3F3F3F"/>
              </a:buClr>
              <a:buSzPts val="2100"/>
            </a:pPr>
            <a:r>
              <a:rPr lang="en-US" altLang="en-US" sz="2100" dirty="0">
                <a:solidFill>
                  <a:srgbClr val="3F3F3F"/>
                </a:solidFill>
              </a:rPr>
              <a:t>Sample SOP </a:t>
            </a:r>
            <a:r>
              <a:rPr lang="en-US" altLang="en-US" sz="2100">
                <a:solidFill>
                  <a:srgbClr val="3F3F3F"/>
                </a:solidFill>
              </a:rPr>
              <a:t>on website –add link</a:t>
            </a:r>
            <a:endParaRPr lang="en-US" altLang="en-US" sz="2100" dirty="0">
              <a:solidFill>
                <a:srgbClr val="3F3F3F"/>
              </a:solidFill>
            </a:endParaRPr>
          </a:p>
        </p:txBody>
      </p:sp>
      <p:pic>
        <p:nvPicPr>
          <p:cNvPr id="78852" name="Google Shape;167;g1253230e05c_0_0"/>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7664" y="1547818"/>
            <a:ext cx="45132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88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Google Shape;173;p19"/>
          <p:cNvSpPr>
            <a:spLocks noGrp="1"/>
          </p:cNvSpPr>
          <p:nvPr>
            <p:ph type="title"/>
          </p:nvPr>
        </p:nvSpPr>
        <p:spPr>
          <a:xfrm>
            <a:off x="592139" y="66680"/>
            <a:ext cx="8229600" cy="892175"/>
          </a:xfrm>
        </p:spPr>
        <p:txBody>
          <a:bodyPr vert="horz" lIns="91425" tIns="45700" rIns="91425" bIns="45700" rtlCol="0" anchor="ctr">
            <a:normAutofit/>
          </a:bodyPr>
          <a:lstStyle/>
          <a:p>
            <a:pPr algn="ctr">
              <a:buSzPts val="1400"/>
            </a:pPr>
            <a:r>
              <a:rPr lang="en-US" altLang="en-US" sz="4200" dirty="0">
                <a:solidFill>
                  <a:srgbClr val="3A6E8F"/>
                </a:solidFill>
                <a:latin typeface="Calibri" panose="020F0502020204030204" pitchFamily="34" charset="0"/>
                <a:ea typeface="+mn-ea"/>
                <a:cs typeface="Calibri" panose="020F0502020204030204" pitchFamily="34" charset="0"/>
              </a:rPr>
              <a:t>PFAS Detections in Finished Water</a:t>
            </a:r>
          </a:p>
        </p:txBody>
      </p:sp>
      <p:pic>
        <p:nvPicPr>
          <p:cNvPr id="80899" name="Google Shape;174;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695" t="4803" r="1086" b="6393"/>
          <a:stretch>
            <a:fillRect/>
          </a:stretch>
        </p:blipFill>
        <p:spPr bwMode="auto">
          <a:xfrm>
            <a:off x="182568" y="763589"/>
            <a:ext cx="4389437" cy="273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Google Shape;175;p19"/>
          <p:cNvSpPr txBox="1">
            <a:spLocks noChangeArrowheads="1"/>
          </p:cNvSpPr>
          <p:nvPr/>
        </p:nvSpPr>
        <p:spPr bwMode="auto">
          <a:xfrm>
            <a:off x="182564" y="3636967"/>
            <a:ext cx="3879851" cy="276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457200" indent="-361950">
              <a:spcBef>
                <a:spcPct val="20000"/>
              </a:spcBef>
              <a:buFont typeface="Arial" panose="020B0604020202020204" pitchFamily="34" charset="0"/>
              <a:buChar char="•"/>
              <a:defRPr>
                <a:solidFill>
                  <a:srgbClr val="5F6161"/>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5F6161"/>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5F6161"/>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5F6161"/>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5F616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9pPr>
          </a:lstStyle>
          <a:p>
            <a:pPr eaLnBrk="1" hangingPunct="1">
              <a:spcBef>
                <a:spcPct val="0"/>
              </a:spcBef>
              <a:buClr>
                <a:srgbClr val="3F3F3F"/>
              </a:buClr>
              <a:buSzPts val="2100"/>
              <a:buFont typeface="Calibri" panose="020F0502020204030204" pitchFamily="34" charset="0"/>
              <a:buChar char="●"/>
            </a:pPr>
            <a:r>
              <a:rPr lang="en-US" altLang="en-US" sz="2100" b="1">
                <a:solidFill>
                  <a:srgbClr val="3F3F3F"/>
                </a:solidFill>
                <a:cs typeface="Calibri" panose="020F0502020204030204" pitchFamily="34" charset="0"/>
                <a:sym typeface="Calibri" panose="020F0502020204030204" pitchFamily="34" charset="0"/>
              </a:rPr>
              <a:t>126 finished water samples</a:t>
            </a:r>
          </a:p>
          <a:p>
            <a:pPr eaLnBrk="1" hangingPunct="1">
              <a:spcBef>
                <a:spcPct val="0"/>
              </a:spcBef>
              <a:buClr>
                <a:srgbClr val="3F3F3F"/>
              </a:buClr>
              <a:buSzPts val="2100"/>
              <a:buFont typeface="Calibri" panose="020F0502020204030204" pitchFamily="34" charset="0"/>
              <a:buChar char="●"/>
            </a:pPr>
            <a:r>
              <a:rPr lang="en-US" altLang="en-US" sz="2100" b="1">
                <a:solidFill>
                  <a:srgbClr val="3F3F3F"/>
                </a:solidFill>
                <a:cs typeface="Calibri" panose="020F0502020204030204" pitchFamily="34" charset="0"/>
                <a:sym typeface="Calibri" panose="020F0502020204030204" pitchFamily="34" charset="0"/>
              </a:rPr>
              <a:t>116 public water supplies</a:t>
            </a:r>
          </a:p>
          <a:p>
            <a:pPr eaLnBrk="1" hangingPunct="1">
              <a:spcBef>
                <a:spcPct val="0"/>
              </a:spcBef>
              <a:buClr>
                <a:srgbClr val="3F3F3F"/>
              </a:buClr>
              <a:buSzPts val="2100"/>
              <a:buFont typeface="Calibri" panose="020F0502020204030204" pitchFamily="34" charset="0"/>
              <a:buChar char="●"/>
            </a:pPr>
            <a:r>
              <a:rPr lang="en-US" altLang="en-US" sz="2100" b="1">
                <a:solidFill>
                  <a:srgbClr val="3F3F3F"/>
                </a:solidFill>
                <a:cs typeface="Calibri" panose="020F0502020204030204" pitchFamily="34" charset="0"/>
                <a:sym typeface="Calibri" panose="020F0502020204030204" pitchFamily="34" charset="0"/>
              </a:rPr>
              <a:t>PFBA most commonly detected (37% of samples)</a:t>
            </a:r>
          </a:p>
          <a:p>
            <a:pPr eaLnBrk="1" hangingPunct="1">
              <a:spcBef>
                <a:spcPct val="0"/>
              </a:spcBef>
              <a:buClr>
                <a:srgbClr val="3F3F3F"/>
              </a:buClr>
              <a:buSzPts val="2100"/>
              <a:buFont typeface="Calibri" panose="020F0502020204030204" pitchFamily="34" charset="0"/>
              <a:buChar char="●"/>
            </a:pPr>
            <a:r>
              <a:rPr lang="en-US" altLang="en-US" sz="2100" b="1">
                <a:solidFill>
                  <a:srgbClr val="3F3F3F"/>
                </a:solidFill>
                <a:cs typeface="Calibri" panose="020F0502020204030204" pitchFamily="34" charset="0"/>
                <a:sym typeface="Calibri" panose="020F0502020204030204" pitchFamily="34" charset="0"/>
              </a:rPr>
              <a:t>PFOA and PFOS exceeded revised HAs</a:t>
            </a:r>
          </a:p>
          <a:p>
            <a:pPr eaLnBrk="1" hangingPunct="1">
              <a:spcBef>
                <a:spcPct val="0"/>
              </a:spcBef>
              <a:buClr>
                <a:srgbClr val="3F3F3F"/>
              </a:buClr>
              <a:buSzPts val="2100"/>
              <a:buFont typeface="Calibri" panose="020F0502020204030204" pitchFamily="34" charset="0"/>
              <a:buChar char="●"/>
            </a:pPr>
            <a:r>
              <a:rPr lang="en-US" altLang="en-US" sz="2100" b="1">
                <a:solidFill>
                  <a:srgbClr val="3F3F3F"/>
                </a:solidFill>
                <a:cs typeface="Calibri" panose="020F0502020204030204" pitchFamily="34" charset="0"/>
                <a:sym typeface="Calibri" panose="020F0502020204030204" pitchFamily="34" charset="0"/>
              </a:rPr>
              <a:t>PFBS and HFPO DA never exceeded new HAs</a:t>
            </a:r>
          </a:p>
        </p:txBody>
      </p:sp>
      <p:pic>
        <p:nvPicPr>
          <p:cNvPr id="80901" name="Google Shape;176;p1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419" y="2071688"/>
            <a:ext cx="47386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3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Google Shape;190;p21"/>
          <p:cNvSpPr>
            <a:spLocks noGrp="1"/>
          </p:cNvSpPr>
          <p:nvPr>
            <p:ph type="title"/>
          </p:nvPr>
        </p:nvSpPr>
        <p:spPr>
          <a:xfrm>
            <a:off x="298451" y="57150"/>
            <a:ext cx="8229600" cy="693739"/>
          </a:xfrm>
        </p:spPr>
        <p:txBody>
          <a:bodyPr vert="horz" lIns="91425" tIns="45700" rIns="91425" bIns="45700" rtlCol="0" anchor="ctr">
            <a:normAutofit/>
          </a:bodyPr>
          <a:lstStyle/>
          <a:p>
            <a:pPr algn="ctr">
              <a:buSzPts val="1400"/>
            </a:pPr>
            <a:r>
              <a:rPr lang="en-US" altLang="en-US" sz="4200" dirty="0">
                <a:solidFill>
                  <a:srgbClr val="3A6E8F"/>
                </a:solidFill>
                <a:latin typeface="Calibri" panose="020F0502020204030204" pitchFamily="34" charset="0"/>
                <a:ea typeface="+mn-ea"/>
                <a:cs typeface="Calibri" panose="020F0502020204030204" pitchFamily="34" charset="0"/>
              </a:rPr>
              <a:t>Interactive Map</a:t>
            </a:r>
          </a:p>
        </p:txBody>
      </p:sp>
      <p:pic>
        <p:nvPicPr>
          <p:cNvPr id="84995" name="Google Shape;191;p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4" y="863606"/>
            <a:ext cx="8361363"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8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Google Shape;106;p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2"/>
            <a:ext cx="11763376" cy="882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Google Shape;107;p3">
            <a:extLst>
              <a:ext uri="{FF2B5EF4-FFF2-40B4-BE49-F238E27FC236}">
                <a16:creationId xmlns:a16="http://schemas.microsoft.com/office/drawing/2014/main" id="{60EB9CDB-A909-4B08-9E33-5477EACEC4A0}"/>
              </a:ext>
            </a:extLst>
          </p:cNvPr>
          <p:cNvSpPr txBox="1"/>
          <p:nvPr/>
        </p:nvSpPr>
        <p:spPr>
          <a:xfrm>
            <a:off x="0" y="357193"/>
            <a:ext cx="9144000" cy="3939500"/>
          </a:xfrm>
          <a:prstGeom prst="rect">
            <a:avLst/>
          </a:prstGeom>
          <a:noFill/>
          <a:ln>
            <a:noFill/>
          </a:ln>
        </p:spPr>
        <p:txBody>
          <a:bodyPr spcFirstLastPara="1" lIns="91425" tIns="45700" rIns="91425" bIns="45700">
            <a:spAutoFit/>
          </a:bodyPr>
          <a:lstStyle/>
          <a:p>
            <a:pPr>
              <a:defRPr/>
            </a:pPr>
            <a:r>
              <a:rPr lang="en-US" sz="4000" dirty="0">
                <a:solidFill>
                  <a:schemeClr val="dk1"/>
                </a:solidFill>
                <a:latin typeface="Arial"/>
                <a:ea typeface="Arial"/>
                <a:cs typeface="Arial"/>
                <a:sym typeface="Arial"/>
              </a:rPr>
              <a:t>Agenda</a:t>
            </a:r>
            <a:endParaRPr sz="4000" dirty="0">
              <a:solidFill>
                <a:schemeClr val="dk1"/>
              </a:solidFill>
              <a:latin typeface="Arial"/>
              <a:ea typeface="Arial"/>
              <a:cs typeface="Arial"/>
              <a:sym typeface="Arial"/>
            </a:endParaRPr>
          </a:p>
          <a:p>
            <a:pPr marL="514338" indent="-514338">
              <a:buClr>
                <a:schemeClr val="dk1"/>
              </a:buClr>
              <a:buSzPts val="3400"/>
              <a:buFont typeface="Arial"/>
              <a:buChar char="•"/>
              <a:defRPr/>
            </a:pPr>
            <a:endParaRPr lang="en-US" dirty="0">
              <a:solidFill>
                <a:schemeClr val="dk1"/>
              </a:solidFill>
              <a:latin typeface="Arial"/>
              <a:ea typeface="Arial"/>
              <a:cs typeface="Arial"/>
              <a:sym typeface="Arial"/>
            </a:endParaRPr>
          </a:p>
          <a:p>
            <a:pPr marL="514338" indent="-514338">
              <a:buClr>
                <a:schemeClr val="dk1"/>
              </a:buClr>
              <a:buSzPts val="3400"/>
              <a:buFont typeface="Arial"/>
              <a:buChar char="•"/>
              <a:defRPr/>
            </a:pPr>
            <a:r>
              <a:rPr lang="en-US" sz="3200" dirty="0">
                <a:solidFill>
                  <a:schemeClr val="dk1"/>
                </a:solidFill>
                <a:latin typeface="Arial"/>
                <a:ea typeface="Arial"/>
                <a:cs typeface="Arial"/>
                <a:sym typeface="Arial"/>
              </a:rPr>
              <a:t>PFAS</a:t>
            </a:r>
          </a:p>
          <a:p>
            <a:pPr marL="971538" lvl="1" indent="-514338">
              <a:buClr>
                <a:schemeClr val="dk1"/>
              </a:buClr>
              <a:buSzPts val="3400"/>
              <a:buFont typeface="Arial"/>
              <a:buChar char="•"/>
              <a:defRPr/>
            </a:pPr>
            <a:r>
              <a:rPr lang="en-US" sz="3200" dirty="0">
                <a:solidFill>
                  <a:schemeClr val="dk1"/>
                </a:solidFill>
                <a:latin typeface="Arial"/>
                <a:ea typeface="Arial"/>
                <a:cs typeface="Arial"/>
                <a:sym typeface="Arial"/>
              </a:rPr>
              <a:t>Background</a:t>
            </a:r>
          </a:p>
          <a:p>
            <a:pPr marL="971538" lvl="1" indent="-514338">
              <a:buClr>
                <a:schemeClr val="dk1"/>
              </a:buClr>
              <a:buSzPts val="3400"/>
              <a:buFont typeface="Arial"/>
              <a:buChar char="•"/>
              <a:defRPr/>
            </a:pPr>
            <a:r>
              <a:rPr lang="en-US" sz="3200" dirty="0">
                <a:solidFill>
                  <a:schemeClr val="dk1"/>
                </a:solidFill>
                <a:latin typeface="Arial"/>
                <a:ea typeface="Arial"/>
                <a:cs typeface="Arial"/>
                <a:sym typeface="Arial"/>
              </a:rPr>
              <a:t>EPA Proposed PFAS Regulation</a:t>
            </a:r>
            <a:endParaRPr sz="3200" dirty="0">
              <a:solidFill>
                <a:schemeClr val="dk1"/>
              </a:solidFill>
              <a:latin typeface="Arial"/>
              <a:ea typeface="Arial"/>
              <a:cs typeface="Arial"/>
              <a:sym typeface="Arial"/>
            </a:endParaRPr>
          </a:p>
          <a:p>
            <a:pPr marL="971538" lvl="1" indent="-514338">
              <a:buClr>
                <a:schemeClr val="dk1"/>
              </a:buClr>
              <a:buSzPts val="3400"/>
              <a:buFont typeface="Arial"/>
              <a:buChar char="•"/>
              <a:defRPr/>
            </a:pPr>
            <a:r>
              <a:rPr lang="en-US" sz="3200" dirty="0">
                <a:solidFill>
                  <a:schemeClr val="dk1"/>
                </a:solidFill>
                <a:latin typeface="Arial"/>
                <a:ea typeface="Arial"/>
                <a:cs typeface="Arial"/>
                <a:sym typeface="Arial"/>
              </a:rPr>
              <a:t>Results</a:t>
            </a:r>
            <a:endParaRPr sz="3200" dirty="0">
              <a:solidFill>
                <a:schemeClr val="dk1"/>
              </a:solidFill>
              <a:latin typeface="Arial"/>
              <a:ea typeface="Arial"/>
              <a:cs typeface="Arial"/>
              <a:sym typeface="Arial"/>
            </a:endParaRPr>
          </a:p>
          <a:p>
            <a:pPr marL="971538" lvl="1" indent="-514338">
              <a:buClr>
                <a:schemeClr val="dk1"/>
              </a:buClr>
              <a:buSzPts val="3400"/>
              <a:buFont typeface="Arial"/>
              <a:buChar char="•"/>
              <a:defRPr/>
            </a:pPr>
            <a:r>
              <a:rPr lang="en-US" sz="3200" dirty="0">
                <a:solidFill>
                  <a:schemeClr val="dk1"/>
                </a:solidFill>
                <a:latin typeface="Arial"/>
                <a:ea typeface="Arial"/>
                <a:cs typeface="Arial"/>
                <a:sym typeface="Arial"/>
              </a:rPr>
              <a:t>Water Supply Protocol</a:t>
            </a:r>
          </a:p>
          <a:p>
            <a:pPr marL="514338" indent="-514338">
              <a:buClr>
                <a:schemeClr val="dk1"/>
              </a:buClr>
              <a:buSzPts val="3400"/>
              <a:buFont typeface="Arial"/>
              <a:buChar char="•"/>
              <a:defRPr/>
            </a:pPr>
            <a:r>
              <a:rPr lang="en-US" sz="3200" dirty="0">
                <a:solidFill>
                  <a:schemeClr val="dk1"/>
                </a:solidFill>
                <a:latin typeface="Arial"/>
                <a:ea typeface="Arial"/>
                <a:cs typeface="Arial"/>
                <a:sym typeface="Arial"/>
              </a:rPr>
              <a:t>Private Wells</a:t>
            </a:r>
          </a:p>
        </p:txBody>
      </p:sp>
    </p:spTree>
    <p:extLst>
      <p:ext uri="{BB962C8B-B14F-4D97-AF65-F5344CB8AC3E}">
        <p14:creationId xmlns:p14="http://schemas.microsoft.com/office/powerpoint/2010/main" val="384712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Google Shape;197;g12673d7572d_0_0"/>
          <p:cNvSpPr>
            <a:spLocks noGrp="1"/>
          </p:cNvSpPr>
          <p:nvPr>
            <p:ph type="title"/>
          </p:nvPr>
        </p:nvSpPr>
        <p:spPr>
          <a:xfrm>
            <a:off x="457200" y="0"/>
            <a:ext cx="8229600" cy="1143000"/>
          </a:xfrm>
        </p:spPr>
        <p:txBody>
          <a:bodyPr vert="horz" lIns="91425" tIns="45700" rIns="91425" bIns="45700" rtlCol="0" anchor="ctr">
            <a:normAutofit/>
          </a:bodyPr>
          <a:lstStyle/>
          <a:p>
            <a:pPr algn="ctr">
              <a:buSzPts val="1400"/>
            </a:pPr>
            <a:r>
              <a:rPr lang="en-US" altLang="en-US" sz="4200" dirty="0">
                <a:solidFill>
                  <a:srgbClr val="3A6E8F"/>
                </a:solidFill>
                <a:latin typeface="Calibri" panose="020F0502020204030204" pitchFamily="34" charset="0"/>
                <a:ea typeface="+mn-ea"/>
                <a:cs typeface="Calibri" panose="020F0502020204030204" pitchFamily="34" charset="0"/>
              </a:rPr>
              <a:t>Raw Surface Water PFAS Detections</a:t>
            </a:r>
          </a:p>
        </p:txBody>
      </p:sp>
      <p:pic>
        <p:nvPicPr>
          <p:cNvPr id="87043" name="Google Shape;198;g12673d7572d_0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68318"/>
            <a:ext cx="8146473" cy="386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4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Google Shape;204;g120b02dcede_0_6"/>
          <p:cNvSpPr>
            <a:spLocks noGrp="1"/>
          </p:cNvSpPr>
          <p:nvPr>
            <p:ph type="title"/>
          </p:nvPr>
        </p:nvSpPr>
        <p:spPr>
          <a:xfrm>
            <a:off x="633412" y="522287"/>
            <a:ext cx="8510588" cy="612775"/>
          </a:xfrm>
        </p:spPr>
        <p:txBody>
          <a:bodyPr vert="horz" lIns="91425" tIns="45700" rIns="91425" bIns="45700" rtlCol="0" anchor="ctr">
            <a:noAutofit/>
          </a:bodyPr>
          <a:lstStyle/>
          <a:p>
            <a:pPr>
              <a:buSzPts val="1400"/>
            </a:pPr>
            <a:r>
              <a:rPr lang="en-US" altLang="en-US" sz="4200" dirty="0">
                <a:solidFill>
                  <a:srgbClr val="3A6E8F"/>
                </a:solidFill>
                <a:latin typeface="Calibri" panose="020F0502020204030204" pitchFamily="34" charset="0"/>
                <a:ea typeface="+mn-ea"/>
                <a:cs typeface="Calibri" panose="020F0502020204030204" pitchFamily="34" charset="0"/>
              </a:rPr>
              <a:t>PFAS in Surface Waters (untreated river and lake water)</a:t>
            </a:r>
          </a:p>
        </p:txBody>
      </p:sp>
      <p:pic>
        <p:nvPicPr>
          <p:cNvPr id="89091" name="Google Shape;205;g120b02dcede_0_6"/>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l="47" t="9351" r="2930" b="3737"/>
          <a:stretch>
            <a:fillRect/>
          </a:stretch>
        </p:blipFill>
        <p:spPr bwMode="auto">
          <a:xfrm>
            <a:off x="361576" y="1525327"/>
            <a:ext cx="7962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32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Google Shape;211;g12673d7572d_0_10"/>
          <p:cNvSpPr>
            <a:spLocks noGrp="1"/>
          </p:cNvSpPr>
          <p:nvPr>
            <p:ph type="title"/>
          </p:nvPr>
        </p:nvSpPr>
        <p:spPr>
          <a:xfrm>
            <a:off x="457200" y="66675"/>
            <a:ext cx="8229600" cy="1143000"/>
          </a:xfrm>
        </p:spPr>
        <p:txBody>
          <a:bodyPr vert="horz" lIns="91425" tIns="45700" rIns="91425" bIns="45700" rtlCol="0" anchor="ctr">
            <a:normAutofit/>
          </a:bodyPr>
          <a:lstStyle/>
          <a:p>
            <a:pPr algn="ctr">
              <a:buSzPts val="1400"/>
            </a:pPr>
            <a:r>
              <a:rPr lang="en-US" altLang="en-US" sz="4200" dirty="0">
                <a:solidFill>
                  <a:srgbClr val="3A6E8F"/>
                </a:solidFill>
                <a:latin typeface="Calibri" panose="020F0502020204030204" pitchFamily="34" charset="0"/>
                <a:ea typeface="+mn-ea"/>
                <a:cs typeface="Calibri" panose="020F0502020204030204" pitchFamily="34" charset="0"/>
              </a:rPr>
              <a:t>Raw Groundwater PFAS Detections</a:t>
            </a:r>
          </a:p>
        </p:txBody>
      </p:sp>
      <p:pic>
        <p:nvPicPr>
          <p:cNvPr id="91139" name="Google Shape;212;g12673d7572d_0_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6" y="1570038"/>
            <a:ext cx="87804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97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Google Shape;218;g120b02dcede_0_0"/>
          <p:cNvSpPr>
            <a:spLocks noGrp="1"/>
          </p:cNvSpPr>
          <p:nvPr>
            <p:ph type="title"/>
          </p:nvPr>
        </p:nvSpPr>
        <p:spPr>
          <a:xfrm>
            <a:off x="432262" y="367180"/>
            <a:ext cx="8229600" cy="596900"/>
          </a:xfrm>
        </p:spPr>
        <p:txBody>
          <a:bodyPr vert="horz" lIns="91425" tIns="45700" rIns="91425" bIns="45700" rtlCol="0" anchor="ctr">
            <a:normAutofit fontScale="90000"/>
          </a:bodyPr>
          <a:lstStyle/>
          <a:p>
            <a:pPr algn="ctr">
              <a:buSzPts val="1400"/>
            </a:pPr>
            <a:r>
              <a:rPr lang="en-US" altLang="en-US" dirty="0">
                <a:solidFill>
                  <a:srgbClr val="3A6E8F"/>
                </a:solidFill>
                <a:latin typeface="Calibri" panose="020F0502020204030204" pitchFamily="34" charset="0"/>
                <a:ea typeface="+mn-ea"/>
                <a:cs typeface="Calibri" panose="020F0502020204030204" pitchFamily="34" charset="0"/>
              </a:rPr>
              <a:t>PFAS in Wells (untreated groundwater)</a:t>
            </a:r>
          </a:p>
        </p:txBody>
      </p:sp>
      <p:pic>
        <p:nvPicPr>
          <p:cNvPr id="93187" name="Google Shape;219;g120b02dcede_0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048" t="3436" r="3281"/>
          <a:stretch>
            <a:fillRect/>
          </a:stretch>
        </p:blipFill>
        <p:spPr bwMode="auto">
          <a:xfrm>
            <a:off x="1145632" y="964080"/>
            <a:ext cx="696912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23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Google Shape;233;g163144b0069_0_4"/>
          <p:cNvSpPr txBox="1">
            <a:spLocks noChangeArrowheads="1"/>
          </p:cNvSpPr>
          <p:nvPr/>
        </p:nvSpPr>
        <p:spPr bwMode="auto">
          <a:xfrm>
            <a:off x="498480" y="471493"/>
            <a:ext cx="8645525" cy="8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ct val="20000"/>
              </a:spcBef>
              <a:buFont typeface="Arial" panose="020B0604020202020204" pitchFamily="34" charset="0"/>
              <a:buChar char="•"/>
              <a:defRPr>
                <a:solidFill>
                  <a:srgbClr val="5F6161"/>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5F6161"/>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5F6161"/>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5F6161"/>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5F616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9pPr>
          </a:lstStyle>
          <a:p>
            <a:pPr eaLnBrk="1" hangingPunct="1">
              <a:lnSpc>
                <a:spcPct val="115000"/>
              </a:lnSpc>
              <a:spcBef>
                <a:spcPct val="0"/>
              </a:spcBef>
              <a:buClr>
                <a:srgbClr val="000000"/>
              </a:buClr>
              <a:buSzPts val="4900"/>
              <a:buFont typeface="Arial" panose="020B0604020202020204" pitchFamily="34" charset="0"/>
              <a:buNone/>
            </a:pPr>
            <a:r>
              <a:rPr lang="en-US" altLang="en-US" sz="3600" dirty="0">
                <a:solidFill>
                  <a:srgbClr val="3A6E8F"/>
                </a:solidFill>
                <a:cs typeface="Calibri" panose="020F0502020204030204" pitchFamily="34" charset="0"/>
                <a:sym typeface="Calibri" panose="020F0502020204030204" pitchFamily="34" charset="0"/>
              </a:rPr>
              <a:t>Iowa Population Represented by Sampling</a:t>
            </a:r>
          </a:p>
        </p:txBody>
      </p:sp>
      <p:pic>
        <p:nvPicPr>
          <p:cNvPr id="97283" name="Google Shape;234;g163144b0069_0_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4783"/>
          <a:stretch>
            <a:fillRect/>
          </a:stretch>
        </p:blipFill>
        <p:spPr bwMode="auto">
          <a:xfrm>
            <a:off x="1247776" y="1381127"/>
            <a:ext cx="6648451" cy="47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Google Shape;235;g163144b0069_0_4"/>
          <p:cNvSpPr txBox="1">
            <a:spLocks noChangeArrowheads="1"/>
          </p:cNvSpPr>
          <p:nvPr/>
        </p:nvSpPr>
        <p:spPr bwMode="auto">
          <a:xfrm>
            <a:off x="1039817" y="5700718"/>
            <a:ext cx="6116637" cy="7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ct val="20000"/>
              </a:spcBef>
              <a:buFont typeface="Arial" panose="020B0604020202020204" pitchFamily="34" charset="0"/>
              <a:buChar char="•"/>
              <a:defRPr>
                <a:solidFill>
                  <a:srgbClr val="5F6161"/>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5F6161"/>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5F6161"/>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5F6161"/>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5F616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9pPr>
          </a:lstStyle>
          <a:p>
            <a:pPr eaLnBrk="1" hangingPunct="1">
              <a:spcBef>
                <a:spcPct val="0"/>
              </a:spcBef>
              <a:buFontTx/>
              <a:buNone/>
            </a:pPr>
            <a:r>
              <a:rPr lang="en-US" altLang="en-US" b="1">
                <a:solidFill>
                  <a:srgbClr val="3F3F3F"/>
                </a:solidFill>
                <a:cs typeface="Calibri" panose="020F0502020204030204" pitchFamily="34" charset="0"/>
                <a:sym typeface="Calibri" panose="020F0502020204030204" pitchFamily="34" charset="0"/>
              </a:rPr>
              <a:t>* = Communities that purchase water from supplies tested in Tiers 1 -3.</a:t>
            </a:r>
          </a:p>
        </p:txBody>
      </p:sp>
    </p:spTree>
    <p:extLst>
      <p:ext uri="{BB962C8B-B14F-4D97-AF65-F5344CB8AC3E}">
        <p14:creationId xmlns:p14="http://schemas.microsoft.com/office/powerpoint/2010/main" val="138949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Google Shape;242;p24"/>
          <p:cNvSpPr>
            <a:spLocks noGrp="1"/>
          </p:cNvSpPr>
          <p:nvPr>
            <p:ph type="title"/>
          </p:nvPr>
        </p:nvSpPr>
        <p:spPr>
          <a:xfrm>
            <a:off x="303213" y="417513"/>
            <a:ext cx="8229600" cy="1143000"/>
          </a:xfrm>
        </p:spPr>
        <p:txBody>
          <a:bodyPr vert="horz" lIns="91425" tIns="45700" rIns="91425" bIns="45700" rtlCol="0" anchor="ctr">
            <a:noAutofit/>
          </a:bodyPr>
          <a:lstStyle/>
          <a:p>
            <a:pPr>
              <a:buClr>
                <a:srgbClr val="3A6E8F"/>
              </a:buClr>
              <a:buSzPts val="4400"/>
              <a:buFont typeface="Calibri" panose="020F0502020204030204" pitchFamily="34" charset="0"/>
              <a:buNone/>
            </a:pPr>
            <a:r>
              <a:rPr lang="en-US" altLang="en-US" sz="3600" dirty="0">
                <a:solidFill>
                  <a:srgbClr val="3A6E8F"/>
                </a:solidFill>
                <a:latin typeface="Calibri" panose="020F0502020204030204" pitchFamily="34" charset="0"/>
                <a:ea typeface="+mn-ea"/>
                <a:cs typeface="Calibri" panose="020F0502020204030204" pitchFamily="34" charset="0"/>
                <a:sym typeface="Calibri" panose="020F0502020204030204" pitchFamily="34" charset="0"/>
              </a:rPr>
              <a:t>Water Supply Protocol for PFAS Detections</a:t>
            </a:r>
            <a:endParaRPr lang="en-US" altLang="en-US" sz="3600" dirty="0">
              <a:solidFill>
                <a:srgbClr val="3A6E8F"/>
              </a:solidFill>
              <a:latin typeface="Calibri" panose="020F0502020204030204" pitchFamily="34" charset="0"/>
              <a:ea typeface="+mn-ea"/>
              <a:cs typeface="Calibri" panose="020F0502020204030204" pitchFamily="34" charset="0"/>
            </a:endParaRPr>
          </a:p>
        </p:txBody>
      </p:sp>
      <p:sp>
        <p:nvSpPr>
          <p:cNvPr id="241" name="Google Shape;241;p24">
            <a:extLst>
              <a:ext uri="{FF2B5EF4-FFF2-40B4-BE49-F238E27FC236}">
                <a16:creationId xmlns:a16="http://schemas.microsoft.com/office/drawing/2014/main" id="{5BF605B8-5604-4C3F-9245-50929ED3F548}"/>
              </a:ext>
            </a:extLst>
          </p:cNvPr>
          <p:cNvSpPr txBox="1">
            <a:spLocks noGrp="1"/>
          </p:cNvSpPr>
          <p:nvPr>
            <p:ph idx="1"/>
          </p:nvPr>
        </p:nvSpPr>
        <p:spPr>
          <a:xfrm>
            <a:off x="303214" y="1700219"/>
            <a:ext cx="8140700" cy="3889375"/>
          </a:xfrm>
        </p:spPr>
        <p:txBody>
          <a:bodyPr spcFirstLastPara="1" vert="horz" lIns="91425" tIns="45700" rIns="91425" bIns="45700" rtlCol="0">
            <a:noAutofit/>
          </a:bodyPr>
          <a:lstStyle/>
          <a:p>
            <a:pPr>
              <a:spcBef>
                <a:spcPts val="0"/>
              </a:spcBef>
              <a:buClr>
                <a:srgbClr val="5F6161"/>
              </a:buClr>
              <a:buSzPts val="3200"/>
              <a:buFont typeface="Arial"/>
              <a:buChar char="•"/>
              <a:defRPr/>
            </a:pPr>
            <a:r>
              <a:rPr lang="en-US" sz="2400" b="1">
                <a:solidFill>
                  <a:schemeClr val="dk1"/>
                </a:solidFill>
                <a:ea typeface="Calibri"/>
                <a:cs typeface="Calibri"/>
                <a:sym typeface="Calibri"/>
              </a:rPr>
              <a:t>Purpose</a:t>
            </a:r>
            <a:r>
              <a:rPr lang="en-US" sz="2400">
                <a:solidFill>
                  <a:schemeClr val="dk1"/>
                </a:solidFill>
              </a:rPr>
              <a:t> - To ensure a consistent response by the DNR to a public water supply (PWS) with a detection of a PFAS chemical with a Health Advisory (HA) in the untreated or finished water</a:t>
            </a:r>
            <a:endParaRPr sz="2400">
              <a:solidFill>
                <a:schemeClr val="dk1"/>
              </a:solidFill>
            </a:endParaRPr>
          </a:p>
          <a:p>
            <a:pPr lvl="1" indent="-311143">
              <a:spcBef>
                <a:spcPts val="480"/>
              </a:spcBef>
              <a:buClr>
                <a:srgbClr val="5F6161"/>
              </a:buClr>
              <a:buSzPts val="2800"/>
              <a:buFont typeface="Arial"/>
              <a:buChar char="–"/>
              <a:defRPr/>
            </a:pPr>
            <a:r>
              <a:rPr lang="en-US">
                <a:solidFill>
                  <a:schemeClr val="dk1"/>
                </a:solidFill>
              </a:rPr>
              <a:t>The protocol only applies to PFOA, PFOS, PFBS, and GenX at this time</a:t>
            </a:r>
            <a:endParaRPr>
              <a:solidFill>
                <a:schemeClr val="dk1"/>
              </a:solidFill>
            </a:endParaRPr>
          </a:p>
          <a:p>
            <a:pPr lvl="1" indent="-311143">
              <a:spcBef>
                <a:spcPts val="480"/>
              </a:spcBef>
              <a:buClr>
                <a:srgbClr val="5F6161"/>
              </a:buClr>
              <a:buSzPts val="2800"/>
              <a:buFont typeface="Arial"/>
              <a:buChar char="–"/>
              <a:defRPr/>
            </a:pPr>
            <a:r>
              <a:rPr lang="en-US">
                <a:solidFill>
                  <a:schemeClr val="dk1"/>
                </a:solidFill>
              </a:rPr>
              <a:t>DNR only has regulatory authority for chemicals known to pose a threat to human health (567 IAC 41.15)</a:t>
            </a:r>
            <a:endParaRPr>
              <a:solidFill>
                <a:schemeClr val="dk1"/>
              </a:solidFill>
            </a:endParaRPr>
          </a:p>
          <a:p>
            <a:pPr lvl="1" indent="-311143">
              <a:spcBef>
                <a:spcPts val="480"/>
              </a:spcBef>
              <a:buClr>
                <a:srgbClr val="5F6161"/>
              </a:buClr>
              <a:buSzPts val="2800"/>
              <a:buFont typeface="Arial"/>
              <a:buChar char="–"/>
              <a:defRPr/>
            </a:pPr>
            <a:r>
              <a:rPr lang="en-US">
                <a:solidFill>
                  <a:schemeClr val="dk1"/>
                </a:solidFill>
              </a:rPr>
              <a:t>EPA may establish additional HA’s or MCL’s in the future for which the protocol will be updated</a:t>
            </a:r>
            <a:endParaRPr>
              <a:solidFill>
                <a:schemeClr val="dk1"/>
              </a:solidFill>
            </a:endParaRPr>
          </a:p>
          <a:p>
            <a:pPr lvl="1">
              <a:spcBef>
                <a:spcPts val="440"/>
              </a:spcBef>
              <a:buClr>
                <a:srgbClr val="5F6161"/>
              </a:buClr>
              <a:buSzPts val="2200"/>
              <a:buNone/>
              <a:defRPr/>
            </a:pPr>
            <a:endParaRPr>
              <a:ea typeface="Calibri"/>
              <a:cs typeface="Calibri"/>
              <a:sym typeface="Calibri"/>
            </a:endParaRPr>
          </a:p>
          <a:p>
            <a:pPr lvl="1">
              <a:spcBef>
                <a:spcPts val="360"/>
              </a:spcBef>
              <a:buClr>
                <a:srgbClr val="5F6161"/>
              </a:buClr>
              <a:buSzPts val="1800"/>
              <a:buNone/>
              <a:defRPr/>
            </a:pPr>
            <a:endParaRPr>
              <a:ea typeface="Calibri"/>
              <a:cs typeface="Calibri"/>
              <a:sym typeface="Calibri"/>
            </a:endParaRPr>
          </a:p>
          <a:p>
            <a:pPr>
              <a:spcBef>
                <a:spcPts val="360"/>
              </a:spcBef>
              <a:buClr>
                <a:srgbClr val="5F6161"/>
              </a:buClr>
              <a:buSzPts val="1800"/>
              <a:buNone/>
              <a:defRPr/>
            </a:pPr>
            <a:endParaRPr sz="2400">
              <a:ea typeface="Calibri"/>
              <a:cs typeface="Calibri"/>
              <a:sym typeface="Calibri"/>
            </a:endParaRPr>
          </a:p>
        </p:txBody>
      </p:sp>
    </p:spTree>
    <p:extLst>
      <p:ext uri="{BB962C8B-B14F-4D97-AF65-F5344CB8AC3E}">
        <p14:creationId xmlns:p14="http://schemas.microsoft.com/office/powerpoint/2010/main" val="2547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Google Shape;248;p25"/>
          <p:cNvSpPr>
            <a:spLocks noGrp="1"/>
          </p:cNvSpPr>
          <p:nvPr>
            <p:ph type="title"/>
          </p:nvPr>
        </p:nvSpPr>
        <p:spPr>
          <a:xfrm>
            <a:off x="156673" y="176790"/>
            <a:ext cx="8229600" cy="1143000"/>
          </a:xfrm>
        </p:spPr>
        <p:txBody>
          <a:bodyPr vert="horz" lIns="91425" tIns="45700" rIns="91425" bIns="45700" rtlCol="0" anchor="ctr">
            <a:normAutofit/>
          </a:bodyPr>
          <a:lstStyle/>
          <a:p>
            <a:pPr>
              <a:buClr>
                <a:srgbClr val="3A6E8F"/>
              </a:buClr>
              <a:buSzPts val="4400"/>
              <a:buFont typeface="Calibri" panose="020F0502020204030204" pitchFamily="34" charset="0"/>
              <a:buNone/>
            </a:pPr>
            <a:r>
              <a:rPr lang="en-US" altLang="en-US" sz="3600" dirty="0">
                <a:solidFill>
                  <a:srgbClr val="3A6E8F"/>
                </a:solidFill>
                <a:latin typeface="Calibri" panose="020F0502020204030204" pitchFamily="34" charset="0"/>
                <a:ea typeface="+mn-ea"/>
                <a:cs typeface="Calibri" panose="020F0502020204030204" pitchFamily="34" charset="0"/>
                <a:sym typeface="Calibri" panose="020F0502020204030204" pitchFamily="34" charset="0"/>
              </a:rPr>
              <a:t>Water Supply Monitoring Plan</a:t>
            </a:r>
            <a:endParaRPr lang="en-US" altLang="en-US" sz="3600" dirty="0">
              <a:solidFill>
                <a:srgbClr val="3A6E8F"/>
              </a:solidFill>
              <a:latin typeface="Calibri" panose="020F0502020204030204" pitchFamily="34" charset="0"/>
              <a:ea typeface="+mn-ea"/>
              <a:cs typeface="Calibri" panose="020F0502020204030204" pitchFamily="34" charset="0"/>
            </a:endParaRPr>
          </a:p>
        </p:txBody>
      </p:sp>
      <p:sp>
        <p:nvSpPr>
          <p:cNvPr id="247" name="Google Shape;247;p25">
            <a:extLst>
              <a:ext uri="{FF2B5EF4-FFF2-40B4-BE49-F238E27FC236}">
                <a16:creationId xmlns:a16="http://schemas.microsoft.com/office/drawing/2014/main" id="{34399D11-9B50-4A5D-8552-04A78CE60458}"/>
              </a:ext>
            </a:extLst>
          </p:cNvPr>
          <p:cNvSpPr txBox="1">
            <a:spLocks noGrp="1"/>
          </p:cNvSpPr>
          <p:nvPr>
            <p:ph idx="1"/>
          </p:nvPr>
        </p:nvSpPr>
        <p:spPr>
          <a:xfrm>
            <a:off x="273051" y="1485063"/>
            <a:ext cx="8770939" cy="4525963"/>
          </a:xfrm>
        </p:spPr>
        <p:txBody>
          <a:bodyPr spcFirstLastPara="1" vert="horz" lIns="91425" tIns="45700" rIns="91425" bIns="45700" rtlCol="0">
            <a:noAutofit/>
          </a:bodyPr>
          <a:lstStyle/>
          <a:p>
            <a:pPr>
              <a:spcBef>
                <a:spcPts val="0"/>
              </a:spcBef>
              <a:buClr>
                <a:srgbClr val="5F6161"/>
              </a:buClr>
              <a:buSzPts val="3400"/>
              <a:buFont typeface="Arial"/>
              <a:buChar char="•"/>
              <a:defRPr/>
            </a:pPr>
            <a:r>
              <a:rPr lang="en-US" sz="2200" dirty="0">
                <a:solidFill>
                  <a:schemeClr val="dk1"/>
                </a:solidFill>
                <a:ea typeface="Calibri"/>
                <a:cs typeface="Calibri"/>
                <a:sym typeface="Calibri"/>
              </a:rPr>
              <a:t>Initiated when compounds with HAs are detected in the raw</a:t>
            </a:r>
            <a:r>
              <a:rPr lang="en-US" sz="2200" dirty="0">
                <a:solidFill>
                  <a:schemeClr val="dk1"/>
                </a:solidFill>
              </a:rPr>
              <a:t> or finished water</a:t>
            </a:r>
            <a:endParaRPr sz="2200" dirty="0">
              <a:solidFill>
                <a:schemeClr val="dk1"/>
              </a:solidFill>
            </a:endParaRPr>
          </a:p>
          <a:p>
            <a:pPr lvl="1" indent="-298443">
              <a:spcBef>
                <a:spcPts val="480"/>
              </a:spcBef>
              <a:buClr>
                <a:srgbClr val="5F6161"/>
              </a:buClr>
              <a:buSzPts val="2600"/>
              <a:buFont typeface="Arial"/>
              <a:buChar char="–"/>
              <a:defRPr/>
            </a:pPr>
            <a:r>
              <a:rPr lang="en-US" sz="2200" dirty="0">
                <a:solidFill>
                  <a:schemeClr val="dk1"/>
                </a:solidFill>
              </a:rPr>
              <a:t>Minimum of 4 quarterly samples will be assigned in a revised operation permit at the Source Entry Point for which the detection occurred</a:t>
            </a:r>
            <a:endParaRPr sz="2200" dirty="0">
              <a:solidFill>
                <a:schemeClr val="dk1"/>
              </a:solidFill>
            </a:endParaRPr>
          </a:p>
          <a:p>
            <a:pPr lvl="1" indent="-298443">
              <a:spcBef>
                <a:spcPts val="480"/>
              </a:spcBef>
              <a:buClr>
                <a:srgbClr val="5F6161"/>
              </a:buClr>
              <a:buSzPts val="2600"/>
              <a:buFont typeface="Arial"/>
              <a:buChar char="–"/>
              <a:defRPr/>
            </a:pPr>
            <a:r>
              <a:rPr lang="en-US" sz="2200" dirty="0">
                <a:solidFill>
                  <a:schemeClr val="dk1"/>
                </a:solidFill>
              </a:rPr>
              <a:t>If any sample is above a HA (4 </a:t>
            </a:r>
            <a:r>
              <a:rPr lang="en-US" sz="2200" dirty="0" err="1">
                <a:solidFill>
                  <a:schemeClr val="dk1"/>
                </a:solidFill>
              </a:rPr>
              <a:t>ppt</a:t>
            </a:r>
            <a:r>
              <a:rPr lang="en-US" sz="2200" dirty="0">
                <a:solidFill>
                  <a:schemeClr val="dk1"/>
                </a:solidFill>
              </a:rPr>
              <a:t> or above for PFOA/PFOS) at the Source Entry Point, then Tier 2 public notice is required within 30 days (567 IAC 42.1(1))</a:t>
            </a:r>
            <a:endParaRPr sz="2200" dirty="0">
              <a:solidFill>
                <a:schemeClr val="dk1"/>
              </a:solidFill>
            </a:endParaRPr>
          </a:p>
          <a:p>
            <a:pPr lvl="1" indent="-298443">
              <a:spcBef>
                <a:spcPts val="480"/>
              </a:spcBef>
              <a:buClr>
                <a:srgbClr val="5F6161"/>
              </a:buClr>
              <a:buSzPts val="2600"/>
              <a:buFont typeface="Arial"/>
              <a:buChar char="–"/>
              <a:defRPr/>
            </a:pPr>
            <a:r>
              <a:rPr lang="en-US" sz="2200" dirty="0">
                <a:solidFill>
                  <a:schemeClr val="dk1"/>
                </a:solidFill>
              </a:rPr>
              <a:t>Public notice required annually until levels are below the HA</a:t>
            </a:r>
            <a:endParaRPr sz="2000" dirty="0"/>
          </a:p>
          <a:p>
            <a:pPr>
              <a:spcBef>
                <a:spcPts val="480"/>
              </a:spcBef>
              <a:buSzPts val="2600"/>
              <a:buFont typeface="Arial"/>
              <a:buChar char="•"/>
              <a:defRPr/>
            </a:pPr>
            <a:r>
              <a:rPr lang="en-US" sz="2200" dirty="0">
                <a:solidFill>
                  <a:schemeClr val="dk1"/>
                </a:solidFill>
              </a:rPr>
              <a:t>May be reduced to annual after 4 quarters</a:t>
            </a:r>
            <a:endParaRPr sz="2000" dirty="0"/>
          </a:p>
          <a:p>
            <a:pPr>
              <a:spcBef>
                <a:spcPts val="480"/>
              </a:spcBef>
              <a:buSzPts val="2600"/>
              <a:buFont typeface="Arial"/>
              <a:buChar char="•"/>
              <a:defRPr/>
            </a:pPr>
            <a:r>
              <a:rPr lang="en-US" sz="2200" dirty="0">
                <a:solidFill>
                  <a:schemeClr val="dk1"/>
                </a:solidFill>
              </a:rPr>
              <a:t>May be reduced to triennial after 3 annual samples</a:t>
            </a:r>
            <a:endParaRPr sz="2000" dirty="0"/>
          </a:p>
          <a:p>
            <a:pPr>
              <a:spcBef>
                <a:spcPts val="480"/>
              </a:spcBef>
              <a:buSzPts val="2600"/>
              <a:buFont typeface="Arial"/>
              <a:buChar char="•"/>
              <a:defRPr/>
            </a:pPr>
            <a:r>
              <a:rPr lang="en-US" sz="2200" dirty="0">
                <a:solidFill>
                  <a:schemeClr val="dk1"/>
                </a:solidFill>
              </a:rPr>
              <a:t>May be discontinued if water source is eliminated and monitoring shows no more risk</a:t>
            </a:r>
            <a:endParaRPr sz="2200" dirty="0">
              <a:solidFill>
                <a:schemeClr val="dk1"/>
              </a:solidFill>
            </a:endParaRPr>
          </a:p>
          <a:p>
            <a:pPr lvl="1">
              <a:spcBef>
                <a:spcPts val="360"/>
              </a:spcBef>
              <a:buClr>
                <a:srgbClr val="5F6161"/>
              </a:buClr>
              <a:buSzPts val="1800"/>
              <a:buNone/>
              <a:defRPr/>
            </a:pPr>
            <a:endParaRPr sz="2000" dirty="0">
              <a:ea typeface="Calibri"/>
              <a:cs typeface="Calibri"/>
              <a:sym typeface="Calibri"/>
            </a:endParaRPr>
          </a:p>
          <a:p>
            <a:pPr>
              <a:spcBef>
                <a:spcPts val="360"/>
              </a:spcBef>
              <a:buClr>
                <a:srgbClr val="5F6161"/>
              </a:buClr>
              <a:buSzPts val="1800"/>
              <a:buNone/>
              <a:defRPr/>
            </a:pPr>
            <a:endParaRPr sz="2000" dirty="0">
              <a:ea typeface="Calibri"/>
              <a:cs typeface="Calibri"/>
              <a:sym typeface="Calibri"/>
            </a:endParaRPr>
          </a:p>
        </p:txBody>
      </p:sp>
    </p:spTree>
    <p:extLst>
      <p:ext uri="{BB962C8B-B14F-4D97-AF65-F5344CB8AC3E}">
        <p14:creationId xmlns:p14="http://schemas.microsoft.com/office/powerpoint/2010/main" val="211825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Google Shape;253;g165fc952ce3_0_0"/>
          <p:cNvSpPr>
            <a:spLocks noGrp="1"/>
          </p:cNvSpPr>
          <p:nvPr>
            <p:ph type="title"/>
          </p:nvPr>
        </p:nvSpPr>
        <p:spPr>
          <a:xfrm>
            <a:off x="185739" y="112713"/>
            <a:ext cx="8229600" cy="1143000"/>
          </a:xfrm>
        </p:spPr>
        <p:txBody>
          <a:bodyPr vert="horz" lIns="91425" tIns="45700" rIns="91425" bIns="45700" rtlCol="0" anchor="ctr">
            <a:normAutofit/>
          </a:bodyPr>
          <a:lstStyle/>
          <a:p>
            <a:pPr algn="ctr">
              <a:buClr>
                <a:srgbClr val="3A6E8F"/>
              </a:buClr>
              <a:buSzPts val="4400"/>
              <a:buFont typeface="Calibri" panose="020F0502020204030204" pitchFamily="34" charset="0"/>
              <a:buNone/>
            </a:pPr>
            <a:r>
              <a:rPr lang="en-US" altLang="en-US" sz="3600" dirty="0">
                <a:solidFill>
                  <a:srgbClr val="3A6E8F"/>
                </a:solidFill>
                <a:latin typeface="Calibri" panose="020F0502020204030204" pitchFamily="34" charset="0"/>
                <a:ea typeface="+mn-ea"/>
                <a:cs typeface="Calibri" panose="020F0502020204030204" pitchFamily="34" charset="0"/>
              </a:rPr>
              <a:t>Systems On Quarterly Monitoring</a:t>
            </a:r>
          </a:p>
        </p:txBody>
      </p:sp>
      <p:sp>
        <p:nvSpPr>
          <p:cNvPr id="255" name="Google Shape;255;g165fc952ce3_0_0">
            <a:extLst>
              <a:ext uri="{FF2B5EF4-FFF2-40B4-BE49-F238E27FC236}">
                <a16:creationId xmlns:a16="http://schemas.microsoft.com/office/drawing/2014/main" id="{194A17E1-BE83-465F-9A7B-DBEF4E7D902A}"/>
              </a:ext>
            </a:extLst>
          </p:cNvPr>
          <p:cNvSpPr txBox="1">
            <a:spLocks noGrp="1"/>
          </p:cNvSpPr>
          <p:nvPr>
            <p:ph idx="1"/>
          </p:nvPr>
        </p:nvSpPr>
        <p:spPr>
          <a:xfrm>
            <a:off x="4572005" y="1628780"/>
            <a:ext cx="3775075" cy="4525963"/>
          </a:xfrm>
        </p:spPr>
        <p:txBody>
          <a:bodyPr spcFirstLastPara="1" vert="horz" lIns="91425" tIns="45700" rIns="91425" bIns="45700" rtlCol="0">
            <a:noAutofit/>
          </a:bodyPr>
          <a:lstStyle/>
          <a:p>
            <a:pPr>
              <a:spcBef>
                <a:spcPts val="360"/>
              </a:spcBef>
              <a:buClr>
                <a:srgbClr val="5F6161"/>
              </a:buClr>
              <a:buSzPts val="1800"/>
              <a:buNone/>
              <a:defRPr/>
            </a:pPr>
            <a:r>
              <a:rPr lang="en-US" sz="2200" dirty="0">
                <a:solidFill>
                  <a:schemeClr val="dk1"/>
                </a:solidFill>
                <a:ea typeface="Calibri"/>
                <a:cs typeface="Calibri"/>
                <a:sym typeface="Calibri"/>
              </a:rPr>
              <a:t>Next Steps:</a:t>
            </a:r>
            <a:endParaRPr sz="2200" dirty="0">
              <a:solidFill>
                <a:schemeClr val="dk1"/>
              </a:solidFill>
              <a:ea typeface="Calibri"/>
              <a:cs typeface="Calibri"/>
              <a:sym typeface="Calibri"/>
            </a:endParaRPr>
          </a:p>
          <a:p>
            <a:pPr indent="-304792">
              <a:spcBef>
                <a:spcPts val="0"/>
              </a:spcBef>
              <a:buClr>
                <a:srgbClr val="666666"/>
              </a:buClr>
              <a:buSzPts val="2200"/>
              <a:defRPr/>
            </a:pPr>
            <a:r>
              <a:rPr lang="en-US" sz="2200" dirty="0">
                <a:solidFill>
                  <a:schemeClr val="dk1"/>
                </a:solidFill>
              </a:rPr>
              <a:t>Tier 4 Sampling</a:t>
            </a:r>
          </a:p>
          <a:p>
            <a:pPr indent="-304792">
              <a:spcBef>
                <a:spcPts val="0"/>
              </a:spcBef>
              <a:buClr>
                <a:srgbClr val="666666"/>
              </a:buClr>
              <a:buSzPts val="2200"/>
              <a:defRPr/>
            </a:pPr>
            <a:r>
              <a:rPr lang="en-US" sz="2200" dirty="0">
                <a:solidFill>
                  <a:schemeClr val="dk1"/>
                </a:solidFill>
              </a:rPr>
              <a:t>BIL Money</a:t>
            </a:r>
            <a:endParaRPr sz="2200" dirty="0">
              <a:solidFill>
                <a:schemeClr val="dk1"/>
              </a:solidFill>
            </a:endParaRPr>
          </a:p>
          <a:p>
            <a:pPr indent="-304792">
              <a:spcBef>
                <a:spcPts val="0"/>
              </a:spcBef>
              <a:buClr>
                <a:srgbClr val="666666"/>
              </a:buClr>
              <a:buSzPts val="2200"/>
              <a:defRPr/>
            </a:pPr>
            <a:r>
              <a:rPr lang="en-US" sz="2200" dirty="0">
                <a:solidFill>
                  <a:schemeClr val="dk1"/>
                </a:solidFill>
              </a:rPr>
              <a:t>Alternate water supply</a:t>
            </a:r>
            <a:endParaRPr sz="2200" dirty="0">
              <a:solidFill>
                <a:schemeClr val="dk1"/>
              </a:solidFill>
            </a:endParaRPr>
          </a:p>
          <a:p>
            <a:pPr>
              <a:spcBef>
                <a:spcPts val="360"/>
              </a:spcBef>
              <a:buClr>
                <a:srgbClr val="666666"/>
              </a:buClr>
              <a:buSzPts val="2200"/>
              <a:buFont typeface="Arial"/>
              <a:buChar char="•"/>
              <a:defRPr/>
            </a:pPr>
            <a:r>
              <a:rPr lang="en-US" sz="2200" dirty="0">
                <a:solidFill>
                  <a:schemeClr val="dk1"/>
                </a:solidFill>
              </a:rPr>
              <a:t>New treatment systems</a:t>
            </a:r>
          </a:p>
          <a:p>
            <a:pPr marL="0" indent="0">
              <a:spcBef>
                <a:spcPts val="360"/>
              </a:spcBef>
              <a:buNone/>
              <a:defRPr/>
            </a:pPr>
            <a:endParaRPr sz="2200" dirty="0">
              <a:solidFill>
                <a:schemeClr val="dk1"/>
              </a:solidFill>
            </a:endParaRPr>
          </a:p>
        </p:txBody>
      </p:sp>
      <p:pic>
        <p:nvPicPr>
          <p:cNvPr id="103427" name="Google Shape;254;g165fc952ce3_0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31" y="1679581"/>
            <a:ext cx="32289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6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Clr>
                <a:srgbClr val="3A6E8F"/>
              </a:buClr>
              <a:buSzPts val="4400"/>
            </a:pPr>
            <a:r>
              <a:rPr lang="en-US" sz="3600" dirty="0">
                <a:solidFill>
                  <a:srgbClr val="3A6E8F"/>
                </a:solidFill>
                <a:latin typeface="Calibri" panose="020F0502020204030204" pitchFamily="34" charset="0"/>
                <a:ea typeface="+mn-ea"/>
                <a:cs typeface="Calibri" panose="020F0502020204030204" pitchFamily="34" charset="0"/>
              </a:rPr>
              <a:t>Tier 4 Summary</a:t>
            </a:r>
          </a:p>
        </p:txBody>
      </p:sp>
      <p:sp>
        <p:nvSpPr>
          <p:cNvPr id="3" name="Content Placeholder 2"/>
          <p:cNvSpPr>
            <a:spLocks noGrp="1"/>
          </p:cNvSpPr>
          <p:nvPr>
            <p:ph idx="1"/>
          </p:nvPr>
        </p:nvSpPr>
        <p:spPr>
          <a:xfrm>
            <a:off x="628650" y="1690689"/>
            <a:ext cx="7886700" cy="5084184"/>
          </a:xfrm>
        </p:spPr>
        <p:txBody>
          <a:bodyPr>
            <a:normAutofit/>
          </a:bodyPr>
          <a:lstStyle/>
          <a:p>
            <a:r>
              <a:rPr lang="en-US" dirty="0"/>
              <a:t>Sampled 36 water supplies between March 8 and June 24, 2023</a:t>
            </a:r>
          </a:p>
          <a:p>
            <a:r>
              <a:rPr lang="en-US" dirty="0"/>
              <a:t>Results have been received for all water supplies</a:t>
            </a:r>
          </a:p>
          <a:p>
            <a:pPr lvl="1"/>
            <a:r>
              <a:rPr lang="en-US" dirty="0"/>
              <a:t>26 communities had no detections of PFAS</a:t>
            </a:r>
          </a:p>
          <a:p>
            <a:pPr lvl="1"/>
            <a:r>
              <a:rPr lang="en-US" dirty="0"/>
              <a:t>9 communities had at least one detect, but nothing above a Health Advisory</a:t>
            </a:r>
          </a:p>
          <a:p>
            <a:pPr lvl="2"/>
            <a:r>
              <a:rPr lang="en-US" dirty="0"/>
              <a:t>4 of these systems had detects of PFBS and have been, or will be, assigned quarterly PFAS monitoring</a:t>
            </a:r>
          </a:p>
          <a:p>
            <a:pPr lvl="1"/>
            <a:r>
              <a:rPr lang="en-US" dirty="0"/>
              <a:t>1 community had a detection above the PFOS Health Advisory</a:t>
            </a:r>
          </a:p>
          <a:p>
            <a:pPr lvl="2"/>
            <a:r>
              <a:rPr lang="en-US" dirty="0"/>
              <a:t>System will provide public notification and sample PFAS quarterly</a:t>
            </a:r>
          </a:p>
          <a:p>
            <a:pPr lvl="1"/>
            <a:r>
              <a:rPr lang="en-US" dirty="0"/>
              <a:t>Next Steps – Tier 5?</a:t>
            </a:r>
          </a:p>
        </p:txBody>
      </p:sp>
    </p:spTree>
    <p:extLst>
      <p:ext uri="{BB962C8B-B14F-4D97-AF65-F5344CB8AC3E}">
        <p14:creationId xmlns:p14="http://schemas.microsoft.com/office/powerpoint/2010/main" val="3866068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0218-03D3-4F60-8255-748E31CE050A}"/>
              </a:ext>
            </a:extLst>
          </p:cNvPr>
          <p:cNvSpPr>
            <a:spLocks noGrp="1"/>
          </p:cNvSpPr>
          <p:nvPr>
            <p:ph type="title"/>
          </p:nvPr>
        </p:nvSpPr>
        <p:spPr/>
        <p:txBody>
          <a:bodyPr/>
          <a:lstStyle/>
          <a:p>
            <a:r>
              <a:rPr lang="en-US" dirty="0"/>
              <a:t>PFAS and Private Wells</a:t>
            </a:r>
          </a:p>
        </p:txBody>
      </p:sp>
      <p:sp>
        <p:nvSpPr>
          <p:cNvPr id="3" name="Content Placeholder 2">
            <a:extLst>
              <a:ext uri="{FF2B5EF4-FFF2-40B4-BE49-F238E27FC236}">
                <a16:creationId xmlns:a16="http://schemas.microsoft.com/office/drawing/2014/main" id="{F93D3BBF-1ABB-4199-ADC8-1AF418F9458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085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Google Shape;113;p4"/>
          <p:cNvSpPr>
            <a:spLocks noGrp="1"/>
          </p:cNvSpPr>
          <p:nvPr>
            <p:ph type="title"/>
          </p:nvPr>
        </p:nvSpPr>
        <p:spPr>
          <a:xfrm>
            <a:off x="57151" y="0"/>
            <a:ext cx="8229600" cy="1143000"/>
          </a:xfrm>
        </p:spPr>
        <p:txBody>
          <a:bodyPr vert="horz" lIns="91425" tIns="45700" rIns="91425" bIns="45700" rtlCol="0" anchor="ctr">
            <a:normAutofit/>
          </a:bodyPr>
          <a:lstStyle/>
          <a:p>
            <a:pPr>
              <a:buClr>
                <a:srgbClr val="31859C"/>
              </a:buClr>
              <a:buSzPts val="2800"/>
              <a:buFont typeface="Calibri" panose="020F0502020204030204" pitchFamily="34" charset="0"/>
              <a:buNone/>
            </a:pPr>
            <a:r>
              <a:rPr lang="en-US" altLang="en-US" sz="3400" dirty="0">
                <a:solidFill>
                  <a:srgbClr val="31859C"/>
                </a:solidFill>
                <a:cs typeface="Calibri" panose="020F0502020204030204" pitchFamily="34" charset="0"/>
                <a:sym typeface="Calibri" panose="020F0502020204030204" pitchFamily="34" charset="0"/>
              </a:rPr>
              <a:t>    PFAS: Background</a:t>
            </a:r>
            <a:endParaRPr lang="en-US" altLang="en-US" sz="3400" dirty="0"/>
          </a:p>
        </p:txBody>
      </p:sp>
      <p:sp>
        <p:nvSpPr>
          <p:cNvPr id="114" name="Google Shape;114;p4"/>
          <p:cNvSpPr txBox="1">
            <a:spLocks noGrp="1"/>
          </p:cNvSpPr>
          <p:nvPr>
            <p:ph idx="1"/>
          </p:nvPr>
        </p:nvSpPr>
        <p:spPr>
          <a:xfrm>
            <a:off x="332509" y="1637607"/>
            <a:ext cx="7805651" cy="4347557"/>
          </a:xfrm>
        </p:spPr>
        <p:txBody>
          <a:bodyPr spcFirstLastPara="1" vert="horz" lIns="91425" tIns="45700" rIns="91425" bIns="45700" rtlCol="0">
            <a:normAutofit fontScale="32500" lnSpcReduction="20000"/>
          </a:bodyPr>
          <a:lstStyle/>
          <a:p>
            <a:pPr marL="0" indent="0">
              <a:spcBef>
                <a:spcPts val="0"/>
              </a:spcBef>
              <a:buClr>
                <a:srgbClr val="5F6161"/>
              </a:buClr>
              <a:buSzPts val="585"/>
              <a:buNone/>
              <a:defRPr/>
            </a:pPr>
            <a:r>
              <a:rPr lang="en-US" sz="8600" dirty="0">
                <a:solidFill>
                  <a:srgbClr val="000000"/>
                </a:solidFill>
                <a:ea typeface="Calibri"/>
                <a:cs typeface="Calibri"/>
                <a:sym typeface="Calibri"/>
              </a:rPr>
              <a:t>P</a:t>
            </a:r>
            <a:r>
              <a:rPr lang="en-US" sz="8600" dirty="0">
                <a:solidFill>
                  <a:srgbClr val="000000"/>
                </a:solidFill>
              </a:rPr>
              <a:t>er</a:t>
            </a:r>
            <a:r>
              <a:rPr lang="en-US" sz="8600" dirty="0">
                <a:solidFill>
                  <a:srgbClr val="000000"/>
                </a:solidFill>
                <a:ea typeface="Calibri"/>
                <a:cs typeface="Calibri"/>
                <a:sym typeface="Calibri"/>
              </a:rPr>
              <a:t> and p</a:t>
            </a:r>
            <a:r>
              <a:rPr lang="en-US" sz="8600" dirty="0">
                <a:solidFill>
                  <a:srgbClr val="000000"/>
                </a:solidFill>
              </a:rPr>
              <a:t>oly</a:t>
            </a:r>
            <a:r>
              <a:rPr lang="en-US" sz="8600" dirty="0">
                <a:solidFill>
                  <a:srgbClr val="000000"/>
                </a:solidFill>
                <a:ea typeface="Calibri"/>
                <a:cs typeface="Calibri"/>
                <a:sym typeface="Calibri"/>
              </a:rPr>
              <a:t>-</a:t>
            </a:r>
            <a:r>
              <a:rPr lang="en-US" sz="8600" dirty="0" err="1">
                <a:solidFill>
                  <a:srgbClr val="000000"/>
                </a:solidFill>
                <a:ea typeface="Calibri"/>
                <a:cs typeface="Calibri"/>
                <a:sym typeface="Calibri"/>
              </a:rPr>
              <a:t>fluoro</a:t>
            </a:r>
            <a:r>
              <a:rPr lang="en-US" sz="8600" dirty="0">
                <a:solidFill>
                  <a:srgbClr val="000000"/>
                </a:solidFill>
                <a:ea typeface="Calibri"/>
                <a:cs typeface="Calibri"/>
                <a:sym typeface="Calibri"/>
              </a:rPr>
              <a:t> alkyl substances (PFAS)</a:t>
            </a:r>
            <a:endParaRPr sz="8600" dirty="0">
              <a:solidFill>
                <a:srgbClr val="000000"/>
              </a:solidFill>
            </a:endParaRPr>
          </a:p>
          <a:p>
            <a:pPr marL="0" indent="0">
              <a:spcBef>
                <a:spcPts val="0"/>
              </a:spcBef>
              <a:buSzPct val="92307"/>
              <a:buNone/>
              <a:defRPr/>
            </a:pPr>
            <a:endParaRPr sz="7400" dirty="0">
              <a:solidFill>
                <a:srgbClr val="000000"/>
              </a:solidFill>
            </a:endParaRPr>
          </a:p>
          <a:p>
            <a:pPr lvl="1" indent="-308020">
              <a:spcBef>
                <a:spcPts val="0"/>
              </a:spcBef>
              <a:buClr>
                <a:srgbClr val="000000"/>
              </a:buClr>
              <a:buSzPct val="100000"/>
              <a:buFont typeface="Calibri"/>
              <a:buChar char="–"/>
              <a:defRPr/>
            </a:pPr>
            <a:r>
              <a:rPr lang="en-US" sz="7400" dirty="0">
                <a:solidFill>
                  <a:srgbClr val="000000"/>
                </a:solidFill>
              </a:rPr>
              <a:t>More than 12</a:t>
            </a:r>
            <a:r>
              <a:rPr lang="en-US" sz="7400" dirty="0">
                <a:solidFill>
                  <a:srgbClr val="000000"/>
                </a:solidFill>
                <a:ea typeface="Calibri"/>
                <a:cs typeface="Calibri"/>
                <a:sym typeface="Calibri"/>
              </a:rPr>
              <a:t>,000 compounds</a:t>
            </a:r>
          </a:p>
          <a:p>
            <a:pPr lvl="1" indent="-308022">
              <a:spcBef>
                <a:spcPts val="360"/>
              </a:spcBef>
              <a:buClr>
                <a:srgbClr val="000000"/>
              </a:buClr>
              <a:buSzPct val="100000"/>
              <a:buFont typeface="Arial"/>
              <a:buChar char="–"/>
              <a:defRPr/>
            </a:pPr>
            <a:r>
              <a:rPr lang="en-US" sz="7400" dirty="0">
                <a:solidFill>
                  <a:srgbClr val="000000"/>
                </a:solidFill>
              </a:rPr>
              <a:t>Man-made and in many products due to it’s ability to repel water &amp; oil and heat resistance</a:t>
            </a:r>
          </a:p>
          <a:p>
            <a:pPr lvl="2" indent="-250884">
              <a:spcBef>
                <a:spcPts val="360"/>
              </a:spcBef>
              <a:buClr>
                <a:srgbClr val="000000"/>
              </a:buClr>
              <a:buSzPct val="100000"/>
              <a:buFont typeface="Arial"/>
              <a:buChar char="•"/>
              <a:defRPr/>
            </a:pPr>
            <a:r>
              <a:rPr lang="en-US" sz="7400" dirty="0">
                <a:solidFill>
                  <a:srgbClr val="000000"/>
                </a:solidFill>
                <a:ea typeface="Calibri"/>
                <a:cs typeface="Calibri"/>
                <a:sym typeface="Calibri"/>
              </a:rPr>
              <a:t>Pots &amp; pans, stain resistant carpets, fire fighting foam, etc.</a:t>
            </a:r>
            <a:endParaRPr sz="7400" dirty="0">
              <a:solidFill>
                <a:srgbClr val="000000"/>
              </a:solidFill>
            </a:endParaRPr>
          </a:p>
          <a:p>
            <a:pPr lvl="1" indent="-308020">
              <a:spcBef>
                <a:spcPts val="360"/>
              </a:spcBef>
              <a:buClr>
                <a:srgbClr val="000000"/>
              </a:buClr>
              <a:buSzPct val="100000"/>
              <a:buFont typeface="Arial"/>
              <a:buChar char="–"/>
              <a:defRPr/>
            </a:pPr>
            <a:r>
              <a:rPr lang="en-US" sz="7400" dirty="0">
                <a:solidFill>
                  <a:srgbClr val="000000"/>
                </a:solidFill>
                <a:ea typeface="Calibri"/>
                <a:cs typeface="Calibri"/>
                <a:sym typeface="Calibri"/>
              </a:rPr>
              <a:t>Persistent in environment</a:t>
            </a:r>
            <a:endParaRPr sz="7400" dirty="0">
              <a:solidFill>
                <a:srgbClr val="000000"/>
              </a:solidFill>
            </a:endParaRPr>
          </a:p>
          <a:p>
            <a:pPr lvl="2" indent="-250884">
              <a:spcBef>
                <a:spcPts val="360"/>
              </a:spcBef>
              <a:buClr>
                <a:srgbClr val="000000"/>
              </a:buClr>
              <a:buSzPct val="100000"/>
              <a:buFont typeface="Arial"/>
              <a:buChar char="•"/>
              <a:defRPr/>
            </a:pPr>
            <a:r>
              <a:rPr lang="en-US" sz="7400" dirty="0">
                <a:solidFill>
                  <a:srgbClr val="000000"/>
                </a:solidFill>
                <a:ea typeface="Calibri"/>
                <a:cs typeface="Calibri"/>
                <a:sym typeface="Calibri"/>
              </a:rPr>
              <a:t>Do not degrade</a:t>
            </a:r>
            <a:endParaRPr sz="7400" dirty="0">
              <a:solidFill>
                <a:srgbClr val="000000"/>
              </a:solidFill>
            </a:endParaRPr>
          </a:p>
          <a:p>
            <a:pPr lvl="2" indent="-250884">
              <a:spcBef>
                <a:spcPts val="360"/>
              </a:spcBef>
              <a:buClr>
                <a:srgbClr val="000000"/>
              </a:buClr>
              <a:buSzPct val="100000"/>
              <a:buFont typeface="Arial"/>
              <a:buChar char="•"/>
              <a:defRPr/>
            </a:pPr>
            <a:r>
              <a:rPr lang="en-US" sz="7400" dirty="0">
                <a:solidFill>
                  <a:srgbClr val="000000"/>
                </a:solidFill>
                <a:ea typeface="Calibri"/>
                <a:cs typeface="Calibri"/>
                <a:sym typeface="Calibri"/>
              </a:rPr>
              <a:t>C-F bond is one of the strongest known</a:t>
            </a:r>
            <a:endParaRPr sz="7400" dirty="0">
              <a:solidFill>
                <a:srgbClr val="000000"/>
              </a:solidFill>
            </a:endParaRPr>
          </a:p>
          <a:p>
            <a:pPr lvl="2" indent="-250884">
              <a:spcBef>
                <a:spcPts val="360"/>
              </a:spcBef>
              <a:buClr>
                <a:srgbClr val="000000"/>
              </a:buClr>
              <a:buSzPct val="100000"/>
              <a:buFont typeface="Arial"/>
              <a:buChar char="•"/>
              <a:defRPr/>
            </a:pPr>
            <a:r>
              <a:rPr lang="en-US" sz="7400" dirty="0">
                <a:solidFill>
                  <a:srgbClr val="000000"/>
                </a:solidFill>
                <a:ea typeface="Calibri"/>
                <a:cs typeface="Calibri"/>
                <a:sym typeface="Calibri"/>
              </a:rPr>
              <a:t>Accumulates in the environment and in organisms</a:t>
            </a:r>
            <a:endParaRPr sz="7400" dirty="0">
              <a:solidFill>
                <a:srgbClr val="000000"/>
              </a:solidFill>
            </a:endParaRPr>
          </a:p>
          <a:p>
            <a:pPr lvl="1" indent="-308022">
              <a:spcBef>
                <a:spcPts val="360"/>
              </a:spcBef>
              <a:buClr>
                <a:srgbClr val="000000"/>
              </a:buClr>
              <a:buSzPct val="100000"/>
              <a:buFont typeface="Arial"/>
              <a:buChar char="–"/>
              <a:defRPr/>
            </a:pPr>
            <a:r>
              <a:rPr lang="en-US" sz="7400" dirty="0">
                <a:solidFill>
                  <a:srgbClr val="000000"/>
                </a:solidFill>
              </a:rPr>
              <a:t>M</a:t>
            </a:r>
            <a:r>
              <a:rPr lang="en-US" sz="7400" dirty="0">
                <a:solidFill>
                  <a:srgbClr val="000000"/>
                </a:solidFill>
                <a:ea typeface="Calibri"/>
                <a:cs typeface="Calibri"/>
                <a:sym typeface="Calibri"/>
              </a:rPr>
              <a:t>obile -</a:t>
            </a:r>
            <a:r>
              <a:rPr lang="en-US" sz="7400" dirty="0">
                <a:solidFill>
                  <a:srgbClr val="000000"/>
                </a:solidFill>
              </a:rPr>
              <a:t> atmosphere, surface water, soil, etc.</a:t>
            </a:r>
          </a:p>
          <a:p>
            <a:pPr lvl="1" indent="-308022">
              <a:spcBef>
                <a:spcPts val="360"/>
              </a:spcBef>
              <a:buClr>
                <a:srgbClr val="000000"/>
              </a:buClr>
              <a:buSzPct val="100000"/>
              <a:buFont typeface="Arial"/>
              <a:buChar char="–"/>
              <a:defRPr/>
            </a:pPr>
            <a:r>
              <a:rPr lang="en-US" sz="7400" dirty="0">
                <a:solidFill>
                  <a:srgbClr val="000000"/>
                </a:solidFill>
              </a:rPr>
              <a:t>E</a:t>
            </a:r>
            <a:r>
              <a:rPr lang="en-US" sz="7400" dirty="0">
                <a:solidFill>
                  <a:srgbClr val="000000"/>
                </a:solidFill>
                <a:ea typeface="Calibri"/>
                <a:cs typeface="Calibri"/>
                <a:sym typeface="Calibri"/>
              </a:rPr>
              <a:t>xpo</a:t>
            </a:r>
            <a:r>
              <a:rPr lang="en-US" sz="7400" dirty="0">
                <a:solidFill>
                  <a:srgbClr val="000000"/>
                </a:solidFill>
              </a:rPr>
              <a:t>sure</a:t>
            </a:r>
            <a:r>
              <a:rPr lang="en-US" sz="7400" dirty="0">
                <a:solidFill>
                  <a:srgbClr val="000000"/>
                </a:solidFill>
                <a:ea typeface="Calibri"/>
                <a:cs typeface="Calibri"/>
                <a:sym typeface="Calibri"/>
              </a:rPr>
              <a:t> is considered a health risk</a:t>
            </a:r>
            <a:endParaRPr sz="7400" dirty="0">
              <a:solidFill>
                <a:srgbClr val="000000"/>
              </a:solidFill>
            </a:endParaRPr>
          </a:p>
          <a:p>
            <a:pPr lvl="2" indent="-114297">
              <a:spcBef>
                <a:spcPts val="360"/>
              </a:spcBef>
              <a:buClr>
                <a:srgbClr val="5F6161"/>
              </a:buClr>
              <a:buSzPct val="61145"/>
              <a:buNone/>
              <a:defRPr/>
            </a:pPr>
            <a:endParaRPr sz="3400" dirty="0">
              <a:solidFill>
                <a:srgbClr val="000000"/>
              </a:solidFill>
              <a:ea typeface="Calibri"/>
              <a:cs typeface="Calibri"/>
              <a:sym typeface="Calibri"/>
            </a:endParaRPr>
          </a:p>
          <a:p>
            <a:pPr marL="0" indent="0">
              <a:spcBef>
                <a:spcPts val="360"/>
              </a:spcBef>
              <a:buClr>
                <a:srgbClr val="5F6161"/>
              </a:buClr>
              <a:buSzPct val="100000"/>
              <a:buNone/>
              <a:defRPr/>
            </a:pPr>
            <a:endParaRPr dirty="0">
              <a:ea typeface="Calibri"/>
              <a:cs typeface="Calibri"/>
              <a:sym typeface="Calibri"/>
            </a:endParaRPr>
          </a:p>
          <a:p>
            <a:pPr lvl="2" indent="-114297">
              <a:spcBef>
                <a:spcPts val="360"/>
              </a:spcBef>
              <a:buClr>
                <a:srgbClr val="5F6161"/>
              </a:buClr>
              <a:buSzPct val="100000"/>
              <a:buNone/>
              <a:defRPr/>
            </a:pPr>
            <a:endParaRPr dirty="0">
              <a:ea typeface="Calibri"/>
              <a:cs typeface="Calibri"/>
              <a:sym typeface="Calibri"/>
            </a:endParaRPr>
          </a:p>
          <a:p>
            <a:pPr>
              <a:spcBef>
                <a:spcPts val="360"/>
              </a:spcBef>
              <a:buClr>
                <a:srgbClr val="5F6161"/>
              </a:buClr>
              <a:buSzPct val="100000"/>
              <a:buNone/>
              <a:defRPr/>
            </a:pPr>
            <a:endParaRPr dirty="0">
              <a:ea typeface="Calibri"/>
              <a:cs typeface="Calibri"/>
              <a:sym typeface="Calibri"/>
            </a:endParaRPr>
          </a:p>
        </p:txBody>
      </p:sp>
      <p:pic>
        <p:nvPicPr>
          <p:cNvPr id="66564" name="Google Shape;115;p4" descr="C:\Users\dmoles\AppData\Local\Microsoft\Windows\Temporary Internet Files\Content.IE5\ZJM9TQMT\Perfluorooctanesulfonic_acid.svg[1].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95263"/>
            <a:ext cx="3403600" cy="1028700"/>
          </a:xfrm>
          <a:prstGeom prst="rect">
            <a:avLst/>
          </a:prstGeom>
          <a:noFill/>
          <a:ln w="952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92543"/>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36F1-FEC3-4A89-8967-AD45D155F3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0F526A-D371-4B5C-9CF5-56669B45B5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D6A276F-775D-4CF7-8E3E-D7E383A1A26A}"/>
              </a:ext>
            </a:extLst>
          </p:cNvPr>
          <p:cNvPicPr>
            <a:picLocks noChangeAspect="1"/>
          </p:cNvPicPr>
          <p:nvPr/>
        </p:nvPicPr>
        <p:blipFill>
          <a:blip r:embed="rId2"/>
          <a:stretch>
            <a:fillRect/>
          </a:stretch>
        </p:blipFill>
        <p:spPr>
          <a:xfrm>
            <a:off x="121688" y="0"/>
            <a:ext cx="8900624" cy="6858000"/>
          </a:xfrm>
          <a:prstGeom prst="rect">
            <a:avLst/>
          </a:prstGeom>
        </p:spPr>
      </p:pic>
    </p:spTree>
    <p:extLst>
      <p:ext uri="{BB962C8B-B14F-4D97-AF65-F5344CB8AC3E}">
        <p14:creationId xmlns:p14="http://schemas.microsoft.com/office/powerpoint/2010/main" val="325190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CFA7-DA26-41F3-8129-42889D5BED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C259EC-E1F3-435A-853A-65C9FE9640C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DD9369-D4E9-469D-A4B5-DA861A5D6509}"/>
              </a:ext>
            </a:extLst>
          </p:cNvPr>
          <p:cNvPicPr>
            <a:picLocks noChangeAspect="1"/>
          </p:cNvPicPr>
          <p:nvPr/>
        </p:nvPicPr>
        <p:blipFill>
          <a:blip r:embed="rId2"/>
          <a:stretch>
            <a:fillRect/>
          </a:stretch>
        </p:blipFill>
        <p:spPr>
          <a:xfrm>
            <a:off x="47687" y="0"/>
            <a:ext cx="9048626" cy="6858000"/>
          </a:xfrm>
          <a:prstGeom prst="rect">
            <a:avLst/>
          </a:prstGeom>
        </p:spPr>
      </p:pic>
    </p:spTree>
    <p:extLst>
      <p:ext uri="{BB962C8B-B14F-4D97-AF65-F5344CB8AC3E}">
        <p14:creationId xmlns:p14="http://schemas.microsoft.com/office/powerpoint/2010/main" val="2866364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F251-13AA-4C89-8CC9-112DC84E24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244AF7-F17C-4FD0-A320-9842DAF6233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E9B121-CD21-458F-B616-D5B18F565CF2}"/>
              </a:ext>
            </a:extLst>
          </p:cNvPr>
          <p:cNvPicPr>
            <a:picLocks noChangeAspect="1"/>
          </p:cNvPicPr>
          <p:nvPr/>
        </p:nvPicPr>
        <p:blipFill>
          <a:blip r:embed="rId2"/>
          <a:stretch>
            <a:fillRect/>
          </a:stretch>
        </p:blipFill>
        <p:spPr>
          <a:xfrm>
            <a:off x="75023" y="0"/>
            <a:ext cx="8993954" cy="6858000"/>
          </a:xfrm>
          <a:prstGeom prst="rect">
            <a:avLst/>
          </a:prstGeom>
        </p:spPr>
      </p:pic>
    </p:spTree>
    <p:extLst>
      <p:ext uri="{BB962C8B-B14F-4D97-AF65-F5344CB8AC3E}">
        <p14:creationId xmlns:p14="http://schemas.microsoft.com/office/powerpoint/2010/main" val="120016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00F-85A2-4261-8E0B-4E60865EAA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24B049-1C92-4EBA-9583-287675CF4FE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188DB1-67A0-43F9-95C5-D0070B160D85}"/>
              </a:ext>
            </a:extLst>
          </p:cNvPr>
          <p:cNvPicPr>
            <a:picLocks noChangeAspect="1"/>
          </p:cNvPicPr>
          <p:nvPr/>
        </p:nvPicPr>
        <p:blipFill>
          <a:blip r:embed="rId2"/>
          <a:stretch>
            <a:fillRect/>
          </a:stretch>
        </p:blipFill>
        <p:spPr>
          <a:xfrm>
            <a:off x="85580" y="0"/>
            <a:ext cx="8972840" cy="6858000"/>
          </a:xfrm>
          <a:prstGeom prst="rect">
            <a:avLst/>
          </a:prstGeom>
        </p:spPr>
      </p:pic>
    </p:spTree>
    <p:extLst>
      <p:ext uri="{BB962C8B-B14F-4D97-AF65-F5344CB8AC3E}">
        <p14:creationId xmlns:p14="http://schemas.microsoft.com/office/powerpoint/2010/main" val="1139311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AA6E-1A18-414A-B0B6-D4F6D6784E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500288-FBD2-489B-B283-B599BF8864A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1700B44-73AB-455B-B368-FA2BDA5C71F8}"/>
              </a:ext>
            </a:extLst>
          </p:cNvPr>
          <p:cNvPicPr>
            <a:picLocks noChangeAspect="1"/>
          </p:cNvPicPr>
          <p:nvPr/>
        </p:nvPicPr>
        <p:blipFill>
          <a:blip r:embed="rId2"/>
          <a:stretch>
            <a:fillRect/>
          </a:stretch>
        </p:blipFill>
        <p:spPr>
          <a:xfrm>
            <a:off x="69228" y="0"/>
            <a:ext cx="9005544" cy="6858000"/>
          </a:xfrm>
          <a:prstGeom prst="rect">
            <a:avLst/>
          </a:prstGeom>
        </p:spPr>
      </p:pic>
    </p:spTree>
    <p:extLst>
      <p:ext uri="{BB962C8B-B14F-4D97-AF65-F5344CB8AC3E}">
        <p14:creationId xmlns:p14="http://schemas.microsoft.com/office/powerpoint/2010/main" val="160361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B5C-20AF-40CD-828F-C3ACAF5FDF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6E5E6C-BE04-436A-A7DB-58FA74A6E3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8C67F7F-15AC-4651-A6AF-93146BAC7EA7}"/>
              </a:ext>
            </a:extLst>
          </p:cNvPr>
          <p:cNvPicPr>
            <a:picLocks noChangeAspect="1"/>
          </p:cNvPicPr>
          <p:nvPr/>
        </p:nvPicPr>
        <p:blipFill>
          <a:blip r:embed="rId2"/>
          <a:stretch>
            <a:fillRect/>
          </a:stretch>
        </p:blipFill>
        <p:spPr>
          <a:xfrm>
            <a:off x="131379" y="0"/>
            <a:ext cx="8881241" cy="6858000"/>
          </a:xfrm>
          <a:prstGeom prst="rect">
            <a:avLst/>
          </a:prstGeom>
        </p:spPr>
      </p:pic>
    </p:spTree>
    <p:extLst>
      <p:ext uri="{BB962C8B-B14F-4D97-AF65-F5344CB8AC3E}">
        <p14:creationId xmlns:p14="http://schemas.microsoft.com/office/powerpoint/2010/main" val="854727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3F0B-2246-4999-A149-2D5378A966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FA9409-2D0A-4627-81D6-7489B8364B5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7355CFA-0A8B-4EF0-BEE5-C86AEC4D1B3B}"/>
              </a:ext>
            </a:extLst>
          </p:cNvPr>
          <p:cNvPicPr>
            <a:picLocks noChangeAspect="1"/>
          </p:cNvPicPr>
          <p:nvPr/>
        </p:nvPicPr>
        <p:blipFill>
          <a:blip r:embed="rId2"/>
          <a:stretch>
            <a:fillRect/>
          </a:stretch>
        </p:blipFill>
        <p:spPr>
          <a:xfrm>
            <a:off x="0" y="7929"/>
            <a:ext cx="9144000" cy="6842141"/>
          </a:xfrm>
          <a:prstGeom prst="rect">
            <a:avLst/>
          </a:prstGeom>
        </p:spPr>
      </p:pic>
    </p:spTree>
    <p:extLst>
      <p:ext uri="{BB962C8B-B14F-4D97-AF65-F5344CB8AC3E}">
        <p14:creationId xmlns:p14="http://schemas.microsoft.com/office/powerpoint/2010/main" val="321238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Google Shape;218;g120b02dcede_0_0"/>
          <p:cNvSpPr>
            <a:spLocks noGrp="1"/>
          </p:cNvSpPr>
          <p:nvPr>
            <p:ph type="title"/>
          </p:nvPr>
        </p:nvSpPr>
        <p:spPr>
          <a:xfrm>
            <a:off x="432262" y="367180"/>
            <a:ext cx="8229600" cy="596900"/>
          </a:xfrm>
        </p:spPr>
        <p:txBody>
          <a:bodyPr vert="horz" lIns="91425" tIns="45700" rIns="91425" bIns="45700" rtlCol="0" anchor="ctr">
            <a:normAutofit fontScale="90000"/>
          </a:bodyPr>
          <a:lstStyle/>
          <a:p>
            <a:pPr algn="ctr">
              <a:buSzPts val="1400"/>
            </a:pPr>
            <a:r>
              <a:rPr lang="en-US" altLang="en-US" dirty="0">
                <a:solidFill>
                  <a:srgbClr val="3A6E8F"/>
                </a:solidFill>
                <a:latin typeface="Calibri" panose="020F0502020204030204" pitchFamily="34" charset="0"/>
                <a:ea typeface="+mn-ea"/>
                <a:cs typeface="Calibri" panose="020F0502020204030204" pitchFamily="34" charset="0"/>
              </a:rPr>
              <a:t>PFAS in Wells (untreated groundwater)</a:t>
            </a:r>
          </a:p>
        </p:txBody>
      </p:sp>
      <p:pic>
        <p:nvPicPr>
          <p:cNvPr id="93187" name="Google Shape;219;g120b02dcede_0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048" t="3436" r="3281"/>
          <a:stretch>
            <a:fillRect/>
          </a:stretch>
        </p:blipFill>
        <p:spPr bwMode="auto">
          <a:xfrm>
            <a:off x="1145632" y="964080"/>
            <a:ext cx="696912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756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0A7F-9FE8-4B0E-B51C-8CD3C2E18FC2}"/>
              </a:ext>
            </a:extLst>
          </p:cNvPr>
          <p:cNvSpPr>
            <a:spLocks noGrp="1"/>
          </p:cNvSpPr>
          <p:nvPr>
            <p:ph type="title"/>
          </p:nvPr>
        </p:nvSpPr>
        <p:spPr/>
        <p:txBody>
          <a:bodyPr/>
          <a:lstStyle/>
          <a:p>
            <a:r>
              <a:rPr lang="en-US" dirty="0"/>
              <a:t>End of Presentation</a:t>
            </a:r>
          </a:p>
        </p:txBody>
      </p:sp>
      <p:sp>
        <p:nvSpPr>
          <p:cNvPr id="3" name="Content Placeholder 2">
            <a:extLst>
              <a:ext uri="{FF2B5EF4-FFF2-40B4-BE49-F238E27FC236}">
                <a16:creationId xmlns:a16="http://schemas.microsoft.com/office/drawing/2014/main" id="{4B3C688D-934E-44F4-81DE-F058A5440A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779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Google Shape;112;p7"/>
          <p:cNvSpPr>
            <a:spLocks noGrp="1"/>
          </p:cNvSpPr>
          <p:nvPr>
            <p:ph type="title"/>
          </p:nvPr>
        </p:nvSpPr>
        <p:spPr/>
        <p:txBody>
          <a:bodyPr vert="horz" lIns="91425" tIns="45700" rIns="91425" bIns="45700" rtlCol="0" anchor="ctr">
            <a:normAutofit/>
          </a:bodyPr>
          <a:lstStyle/>
          <a:p>
            <a:pPr>
              <a:buSzPts val="1400"/>
            </a:pPr>
            <a:endParaRPr lang="en-US" altLang="en-US"/>
          </a:p>
        </p:txBody>
      </p:sp>
      <p:sp>
        <p:nvSpPr>
          <p:cNvPr id="68611" name="Google Shape;113;p7"/>
          <p:cNvSpPr>
            <a:spLocks noGrp="1"/>
          </p:cNvSpPr>
          <p:nvPr>
            <p:ph idx="1"/>
          </p:nvPr>
        </p:nvSpPr>
        <p:spPr/>
        <p:txBody>
          <a:bodyPr vert="horz" lIns="91425" tIns="45700" rIns="91425" bIns="45700" rtlCol="0">
            <a:normAutofit/>
          </a:bodyPr>
          <a:lstStyle/>
          <a:p>
            <a:pPr marL="457189">
              <a:spcBef>
                <a:spcPts val="363"/>
              </a:spcBef>
              <a:buClr>
                <a:srgbClr val="5F6161"/>
              </a:buClr>
              <a:buSzPts val="1800"/>
              <a:buNone/>
            </a:pPr>
            <a:endParaRPr lang="en-US" altLang="en-US"/>
          </a:p>
        </p:txBody>
      </p:sp>
      <p:pic>
        <p:nvPicPr>
          <p:cNvPr id="68612" name="Google Shape;114;p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0"/>
            <a:ext cx="6553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Google Shape;115;p7"/>
          <p:cNvSpPr txBox="1">
            <a:spLocks noChangeArrowheads="1"/>
          </p:cNvSpPr>
          <p:nvPr/>
        </p:nvSpPr>
        <p:spPr bwMode="auto">
          <a:xfrm>
            <a:off x="1" y="6599240"/>
            <a:ext cx="36195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a:solidFill>
                  <a:srgbClr val="5F6161"/>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5F6161"/>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5F6161"/>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5F6161"/>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5F616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5F6161"/>
                </a:solidFill>
                <a:latin typeface="Calibri" panose="020F0502020204030204" pitchFamily="34" charset="0"/>
              </a:defRPr>
            </a:lvl9pPr>
          </a:lstStyle>
          <a:p>
            <a:pPr eaLnBrk="1" hangingPunct="1">
              <a:spcBef>
                <a:spcPct val="0"/>
              </a:spcBef>
              <a:buClr>
                <a:srgbClr val="000000"/>
              </a:buClr>
              <a:buSzPts val="1000"/>
              <a:buFont typeface="Arial" panose="020B0604020202020204" pitchFamily="34" charset="0"/>
              <a:buNone/>
            </a:pPr>
            <a:r>
              <a:rPr lang="en-US" altLang="en-US" sz="1000">
                <a:solidFill>
                  <a:srgbClr val="000000"/>
                </a:solidFill>
                <a:latin typeface="Arial" panose="020B0604020202020204" pitchFamily="34" charset="0"/>
                <a:cs typeface="Arial" panose="020B0604020202020204" pitchFamily="34" charset="0"/>
                <a:sym typeface="Arial" panose="020B0604020202020204" pitchFamily="34" charset="0"/>
              </a:rPr>
              <a:t>Figure and citations from </a:t>
            </a:r>
            <a:r>
              <a:rPr lang="en-US" altLang="en-US" sz="1000" u="sng">
                <a:solidFill>
                  <a:srgbClr val="000000"/>
                </a:solidFill>
                <a:latin typeface="Arial" panose="020B0604020202020204" pitchFamily="34" charset="0"/>
                <a:cs typeface="Arial" panose="020B0604020202020204" pitchFamily="34" charset="0"/>
                <a:sym typeface="Arial" panose="020B0604020202020204" pitchFamily="34" charset="0"/>
                <a:hlinkClick r:id="rId4"/>
              </a:rPr>
              <a:t>https://www.wehnonline.org/pfas</a:t>
            </a:r>
            <a:endParaRPr lang="en-US" altLang="en-US" sz="10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760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8650" y="167163"/>
            <a:ext cx="7886700" cy="9981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rgbClr val="3A6E8F"/>
                </a:solidFill>
                <a:latin typeface="Calibri"/>
                <a:ea typeface="Calibri"/>
                <a:cs typeface="Calibri"/>
                <a:sym typeface="Calibri"/>
              </a:rPr>
              <a:t>PFAS: EPA Health Advisories and Proposed Rule</a:t>
            </a:r>
            <a:endParaRPr/>
          </a:p>
        </p:txBody>
      </p:sp>
      <p:sp>
        <p:nvSpPr>
          <p:cNvPr id="119" name="Google Shape;119;p4"/>
          <p:cNvSpPr txBox="1">
            <a:spLocks noGrp="1"/>
          </p:cNvSpPr>
          <p:nvPr>
            <p:ph type="body" idx="1"/>
          </p:nvPr>
        </p:nvSpPr>
        <p:spPr>
          <a:xfrm>
            <a:off x="672643" y="923861"/>
            <a:ext cx="7886700" cy="5503025"/>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360"/>
              </a:spcBef>
              <a:spcAft>
                <a:spcPts val="0"/>
              </a:spcAft>
              <a:buClr>
                <a:srgbClr val="5F6161"/>
              </a:buClr>
              <a:buSzPts val="1800"/>
              <a:buChar char="•"/>
            </a:pPr>
            <a:r>
              <a:rPr lang="en-US" kern="1200" dirty="0">
                <a:solidFill>
                  <a:schemeClr val="tx1"/>
                </a:solidFill>
                <a:latin typeface="+mn-lt"/>
                <a:ea typeface="+mn-ea"/>
                <a:cs typeface="+mn-cs"/>
              </a:rPr>
              <a:t>PFAS usually measured in </a:t>
            </a:r>
            <a:r>
              <a:rPr lang="en-US" kern="1200" dirty="0" err="1">
                <a:solidFill>
                  <a:schemeClr val="tx1"/>
                </a:solidFill>
                <a:latin typeface="+mn-lt"/>
                <a:ea typeface="+mn-ea"/>
                <a:cs typeface="+mn-cs"/>
              </a:rPr>
              <a:t>nanograms</a:t>
            </a:r>
            <a:r>
              <a:rPr lang="en-US" kern="1200" dirty="0">
                <a:solidFill>
                  <a:schemeClr val="tx1"/>
                </a:solidFill>
                <a:latin typeface="+mn-lt"/>
                <a:ea typeface="+mn-ea"/>
                <a:cs typeface="+mn-cs"/>
              </a:rPr>
              <a:t> per liter (ng/L) or parts per trillion</a:t>
            </a:r>
            <a:endParaRPr kern="1200" dirty="0">
              <a:solidFill>
                <a:schemeClr val="tx1"/>
              </a:solidFill>
              <a:latin typeface="+mn-lt"/>
              <a:ea typeface="+mn-ea"/>
              <a:cs typeface="+mn-cs"/>
            </a:endParaRPr>
          </a:p>
          <a:p>
            <a:pPr marL="457200" lvl="0" indent="-342900" algn="l" rtl="0">
              <a:lnSpc>
                <a:spcPct val="100000"/>
              </a:lnSpc>
              <a:spcBef>
                <a:spcPts val="360"/>
              </a:spcBef>
              <a:spcAft>
                <a:spcPts val="0"/>
              </a:spcAft>
              <a:buClr>
                <a:srgbClr val="5F6161"/>
              </a:buClr>
              <a:buSzPts val="1800"/>
              <a:buChar char="•"/>
            </a:pPr>
            <a:r>
              <a:rPr lang="en-US" kern="1200" dirty="0">
                <a:solidFill>
                  <a:schemeClr val="tx1"/>
                </a:solidFill>
                <a:latin typeface="+mn-lt"/>
                <a:ea typeface="+mn-ea"/>
                <a:cs typeface="+mn-cs"/>
              </a:rPr>
              <a:t>EPA is proposing to regulate 6 PFAS compounds</a:t>
            </a:r>
            <a:endParaRPr kern="1200" dirty="0">
              <a:solidFill>
                <a:schemeClr val="tx1"/>
              </a:solidFill>
              <a:latin typeface="+mn-lt"/>
              <a:ea typeface="+mn-ea"/>
              <a:cs typeface="+mn-cs"/>
            </a:endParaRPr>
          </a:p>
          <a:p>
            <a:pPr marL="914400" lvl="1" indent="-342900" algn="l" rtl="0">
              <a:lnSpc>
                <a:spcPct val="100000"/>
              </a:lnSpc>
              <a:spcBef>
                <a:spcPts val="360"/>
              </a:spcBef>
              <a:spcAft>
                <a:spcPts val="0"/>
              </a:spcAft>
              <a:buSzPts val="1800"/>
              <a:buChar char="–"/>
            </a:pPr>
            <a:r>
              <a:rPr lang="en-US" kern="1200" dirty="0">
                <a:solidFill>
                  <a:schemeClr val="tx1"/>
                </a:solidFill>
                <a:latin typeface="+mn-lt"/>
                <a:ea typeface="+mn-ea"/>
                <a:cs typeface="+mn-cs"/>
              </a:rPr>
              <a:t>PFOA &amp; PFOS regulated as individual contaminants </a:t>
            </a:r>
            <a:endParaRPr kern="1200" dirty="0">
              <a:solidFill>
                <a:schemeClr val="tx1"/>
              </a:solidFill>
              <a:latin typeface="+mn-lt"/>
              <a:ea typeface="+mn-ea"/>
              <a:cs typeface="+mn-cs"/>
            </a:endParaRPr>
          </a:p>
          <a:p>
            <a:pPr marL="914400" lvl="1" indent="-342900" algn="l" rtl="0">
              <a:lnSpc>
                <a:spcPct val="100000"/>
              </a:lnSpc>
              <a:spcBef>
                <a:spcPts val="360"/>
              </a:spcBef>
              <a:spcAft>
                <a:spcPts val="0"/>
              </a:spcAft>
              <a:buSzPts val="1800"/>
              <a:buChar char="–"/>
            </a:pPr>
            <a:r>
              <a:rPr lang="en-US" kern="1200" dirty="0" err="1">
                <a:solidFill>
                  <a:schemeClr val="tx1"/>
                </a:solidFill>
                <a:latin typeface="+mn-lt"/>
                <a:ea typeface="+mn-ea"/>
                <a:cs typeface="+mn-cs"/>
              </a:rPr>
              <a:t>GenX</a:t>
            </a:r>
            <a:r>
              <a:rPr lang="en-US" kern="1200" dirty="0">
                <a:solidFill>
                  <a:schemeClr val="tx1"/>
                </a:solidFill>
                <a:latin typeface="+mn-lt"/>
                <a:ea typeface="+mn-ea"/>
                <a:cs typeface="+mn-cs"/>
              </a:rPr>
              <a:t>, PFBS, </a:t>
            </a:r>
            <a:r>
              <a:rPr lang="en-US" kern="1200" dirty="0" err="1">
                <a:solidFill>
                  <a:schemeClr val="tx1"/>
                </a:solidFill>
                <a:latin typeface="+mn-lt"/>
                <a:ea typeface="+mn-ea"/>
                <a:cs typeface="+mn-cs"/>
              </a:rPr>
              <a:t>PFHxS</a:t>
            </a:r>
            <a:r>
              <a:rPr lang="en-US" kern="1200" dirty="0">
                <a:solidFill>
                  <a:schemeClr val="tx1"/>
                </a:solidFill>
                <a:latin typeface="+mn-lt"/>
                <a:ea typeface="+mn-ea"/>
                <a:cs typeface="+mn-cs"/>
              </a:rPr>
              <a:t>, &amp; PFNA regulated as a mixture (Hazard Index – HI)</a:t>
            </a:r>
            <a:endParaRPr kern="1200" dirty="0">
              <a:solidFill>
                <a:schemeClr val="tx1"/>
              </a:solidFill>
              <a:latin typeface="+mn-lt"/>
              <a:ea typeface="+mn-ea"/>
              <a:cs typeface="+mn-cs"/>
            </a:endParaRPr>
          </a:p>
          <a:p>
            <a:pPr marL="914400" lvl="1" indent="-228600" algn="l" rtl="0">
              <a:lnSpc>
                <a:spcPct val="100000"/>
              </a:lnSpc>
              <a:spcBef>
                <a:spcPts val="360"/>
              </a:spcBef>
              <a:spcAft>
                <a:spcPts val="0"/>
              </a:spcAft>
              <a:buSzPts val="1800"/>
              <a:buNone/>
            </a:pPr>
            <a:endParaRPr dirty="0"/>
          </a:p>
          <a:p>
            <a:pPr marL="914400" lvl="1" indent="-228600" algn="l" rtl="0">
              <a:lnSpc>
                <a:spcPct val="100000"/>
              </a:lnSpc>
              <a:spcBef>
                <a:spcPts val="360"/>
              </a:spcBef>
              <a:spcAft>
                <a:spcPts val="0"/>
              </a:spcAft>
              <a:buSzPts val="1800"/>
              <a:buNone/>
            </a:pPr>
            <a:endParaRPr dirty="0"/>
          </a:p>
          <a:p>
            <a:pPr marL="914400" lvl="1" indent="-228600" algn="l" rtl="0">
              <a:lnSpc>
                <a:spcPct val="100000"/>
              </a:lnSpc>
              <a:spcBef>
                <a:spcPts val="360"/>
              </a:spcBef>
              <a:spcAft>
                <a:spcPts val="0"/>
              </a:spcAft>
              <a:buSzPts val="1800"/>
              <a:buNone/>
            </a:pPr>
            <a:endParaRPr dirty="0"/>
          </a:p>
          <a:p>
            <a:pPr marL="914400" lvl="1" indent="-228600" algn="l" rtl="0">
              <a:lnSpc>
                <a:spcPct val="100000"/>
              </a:lnSpc>
              <a:spcBef>
                <a:spcPts val="360"/>
              </a:spcBef>
              <a:spcAft>
                <a:spcPts val="0"/>
              </a:spcAft>
              <a:buSzPts val="1800"/>
              <a:buNone/>
            </a:pPr>
            <a:endParaRPr dirty="0"/>
          </a:p>
          <a:p>
            <a:pPr marL="914400" lvl="1" indent="-228600" algn="l" rtl="0">
              <a:lnSpc>
                <a:spcPct val="100000"/>
              </a:lnSpc>
              <a:spcBef>
                <a:spcPts val="360"/>
              </a:spcBef>
              <a:spcAft>
                <a:spcPts val="0"/>
              </a:spcAft>
              <a:buSzPts val="1800"/>
              <a:buNone/>
            </a:pPr>
            <a:endParaRPr dirty="0"/>
          </a:p>
          <a:p>
            <a:pPr marL="914400" lvl="1" indent="-228600" algn="l" rtl="0">
              <a:lnSpc>
                <a:spcPct val="100000"/>
              </a:lnSpc>
              <a:spcBef>
                <a:spcPts val="360"/>
              </a:spcBef>
              <a:spcAft>
                <a:spcPts val="0"/>
              </a:spcAft>
              <a:buSzPts val="1800"/>
              <a:buNone/>
            </a:pPr>
            <a:endParaRPr dirty="0"/>
          </a:p>
          <a:p>
            <a:pPr marL="914400" lvl="1" indent="-228600" algn="l" rtl="0">
              <a:lnSpc>
                <a:spcPct val="100000"/>
              </a:lnSpc>
              <a:spcBef>
                <a:spcPts val="360"/>
              </a:spcBef>
              <a:spcAft>
                <a:spcPts val="0"/>
              </a:spcAft>
              <a:buSzPts val="1800"/>
              <a:buNone/>
            </a:pPr>
            <a:endParaRPr dirty="0"/>
          </a:p>
          <a:p>
            <a:pPr marL="457200" lvl="1" indent="0" algn="l" rtl="0">
              <a:lnSpc>
                <a:spcPct val="100000"/>
              </a:lnSpc>
              <a:spcBef>
                <a:spcPts val="360"/>
              </a:spcBef>
              <a:spcAft>
                <a:spcPts val="0"/>
              </a:spcAft>
              <a:buSzPts val="1800"/>
              <a:buNone/>
            </a:pPr>
            <a:endParaRPr sz="1800" dirty="0"/>
          </a:p>
          <a:p>
            <a:pPr marL="457200" lvl="1" indent="0" algn="l" rtl="0">
              <a:lnSpc>
                <a:spcPct val="100000"/>
              </a:lnSpc>
              <a:spcBef>
                <a:spcPts val="360"/>
              </a:spcBef>
              <a:spcAft>
                <a:spcPts val="0"/>
              </a:spcAft>
              <a:buSzPts val="1800"/>
              <a:buNone/>
            </a:pPr>
            <a:endParaRPr dirty="0"/>
          </a:p>
          <a:p>
            <a:pPr marL="457200" lvl="1" indent="0" algn="l" rtl="0">
              <a:lnSpc>
                <a:spcPct val="100000"/>
              </a:lnSpc>
              <a:spcBef>
                <a:spcPts val="360"/>
              </a:spcBef>
              <a:spcAft>
                <a:spcPts val="0"/>
              </a:spcAft>
              <a:buSzPts val="1800"/>
              <a:buNone/>
            </a:pPr>
            <a:endParaRPr sz="1800" dirty="0"/>
          </a:p>
          <a:p>
            <a:pPr marL="457200" lvl="1" indent="0" algn="l" rtl="0">
              <a:lnSpc>
                <a:spcPct val="100000"/>
              </a:lnSpc>
              <a:spcBef>
                <a:spcPts val="360"/>
              </a:spcBef>
              <a:spcAft>
                <a:spcPts val="0"/>
              </a:spcAft>
              <a:buSzPts val="1800"/>
              <a:buNone/>
            </a:pPr>
            <a:r>
              <a:rPr lang="en-US" sz="1800" dirty="0"/>
              <a:t>			</a:t>
            </a:r>
            <a:endParaRPr sz="1800" dirty="0"/>
          </a:p>
          <a:p>
            <a:pPr marL="457200" lvl="1" indent="0" algn="l" rtl="0">
              <a:lnSpc>
                <a:spcPct val="100000"/>
              </a:lnSpc>
              <a:spcBef>
                <a:spcPts val="360"/>
              </a:spcBef>
              <a:spcAft>
                <a:spcPts val="0"/>
              </a:spcAft>
              <a:buSzPts val="1800"/>
              <a:buNone/>
            </a:pPr>
            <a:r>
              <a:rPr lang="en-US" sz="1800" dirty="0">
                <a:solidFill>
                  <a:schemeClr val="tx1"/>
                </a:solidFill>
              </a:rPr>
              <a:t>*Health Based Water Concentration</a:t>
            </a:r>
            <a:endParaRPr dirty="0">
              <a:solidFill>
                <a:schemeClr val="tx1"/>
              </a:solidFill>
            </a:endParaRPr>
          </a:p>
          <a:p>
            <a:pPr marL="457200" lvl="1" indent="0" algn="l" rtl="0">
              <a:lnSpc>
                <a:spcPct val="100000"/>
              </a:lnSpc>
              <a:spcBef>
                <a:spcPts val="360"/>
              </a:spcBef>
              <a:spcAft>
                <a:spcPts val="0"/>
              </a:spcAft>
              <a:buSzPts val="1800"/>
              <a:buNone/>
            </a:pPr>
            <a:endParaRPr dirty="0"/>
          </a:p>
        </p:txBody>
      </p:sp>
      <p:graphicFrame>
        <p:nvGraphicFramePr>
          <p:cNvPr id="120" name="Google Shape;120;p4"/>
          <p:cNvGraphicFramePr/>
          <p:nvPr>
            <p:extLst>
              <p:ext uri="{D42A27DB-BD31-4B8C-83A1-F6EECF244321}">
                <p14:modId xmlns:p14="http://schemas.microsoft.com/office/powerpoint/2010/main" val="1855673392"/>
              </p:ext>
            </p:extLst>
          </p:nvPr>
        </p:nvGraphicFramePr>
        <p:xfrm>
          <a:off x="1385826" y="2737508"/>
          <a:ext cx="6092850" cy="3185075"/>
        </p:xfrm>
        <a:graphic>
          <a:graphicData uri="http://schemas.openxmlformats.org/drawingml/2006/table">
            <a:tbl>
              <a:tblPr firstRow="1" bandRow="1">
                <a:noFill/>
              </a:tblPr>
              <a:tblGrid>
                <a:gridCol w="1514625">
                  <a:extLst>
                    <a:ext uri="{9D8B030D-6E8A-4147-A177-3AD203B41FA5}">
                      <a16:colId xmlns:a16="http://schemas.microsoft.com/office/drawing/2014/main" val="20000"/>
                    </a:ext>
                  </a:extLst>
                </a:gridCol>
                <a:gridCol w="1526075">
                  <a:extLst>
                    <a:ext uri="{9D8B030D-6E8A-4147-A177-3AD203B41FA5}">
                      <a16:colId xmlns:a16="http://schemas.microsoft.com/office/drawing/2014/main" val="20001"/>
                    </a:ext>
                  </a:extLst>
                </a:gridCol>
                <a:gridCol w="1526075">
                  <a:extLst>
                    <a:ext uri="{9D8B030D-6E8A-4147-A177-3AD203B41FA5}">
                      <a16:colId xmlns:a16="http://schemas.microsoft.com/office/drawing/2014/main" val="20002"/>
                    </a:ext>
                  </a:extLst>
                </a:gridCol>
                <a:gridCol w="1526075">
                  <a:extLst>
                    <a:ext uri="{9D8B030D-6E8A-4147-A177-3AD203B41FA5}">
                      <a16:colId xmlns:a16="http://schemas.microsoft.com/office/drawing/2014/main" val="20003"/>
                    </a:ext>
                  </a:extLst>
                </a:gridCol>
              </a:tblGrid>
              <a:tr h="387075">
                <a:tc>
                  <a:txBody>
                    <a:bodyPr/>
                    <a:lstStyle/>
                    <a:p>
                      <a:pPr marL="0" marR="0" lvl="0" indent="0" algn="ctr" rtl="0">
                        <a:lnSpc>
                          <a:spcPct val="100000"/>
                        </a:lnSpc>
                        <a:spcBef>
                          <a:spcPts val="0"/>
                        </a:spcBef>
                        <a:spcAft>
                          <a:spcPts val="0"/>
                        </a:spcAft>
                        <a:buNone/>
                      </a:pPr>
                      <a:r>
                        <a:rPr lang="en-US" sz="1400" u="none" strike="noStrike" cap="none" dirty="0">
                          <a:solidFill>
                            <a:srgbClr val="000000"/>
                          </a:solidFill>
                        </a:rPr>
                        <a:t>PFAS Compound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400" u="none" strike="noStrike" cap="none" dirty="0">
                          <a:solidFill>
                            <a:srgbClr val="000000"/>
                          </a:solidFill>
                        </a:rPr>
                        <a:t>Health Advisory (pre-June 2022)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400" u="none" strike="noStrike" cap="none">
                          <a:solidFill>
                            <a:srgbClr val="000000"/>
                          </a:solidFill>
                        </a:rPr>
                        <a:t>Health Advisories (June 2022)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400" u="none" strike="noStrike" cap="none">
                          <a:solidFill>
                            <a:srgbClr val="000000"/>
                          </a:solidFill>
                        </a:rPr>
                        <a:t>Proposed MCL</a:t>
                      </a:r>
                      <a:endParaRPr sz="1400" u="none" strike="noStrike" cap="none">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7075">
                <a:tc>
                  <a:txBody>
                    <a:bodyPr/>
                    <a:lstStyle/>
                    <a:p>
                      <a:pPr marL="0" marR="0" lvl="0" indent="0" algn="l" rtl="0">
                        <a:lnSpc>
                          <a:spcPct val="100000"/>
                        </a:lnSpc>
                        <a:spcBef>
                          <a:spcPts val="0"/>
                        </a:spcBef>
                        <a:spcAft>
                          <a:spcPts val="0"/>
                        </a:spcAft>
                        <a:buNone/>
                      </a:pPr>
                      <a:r>
                        <a:rPr lang="en-US" sz="1400" u="none" strike="noStrike" cap="none">
                          <a:solidFill>
                            <a:schemeClr val="lt1"/>
                          </a:solidFill>
                        </a:rPr>
                        <a:t>PFOA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rowSpan="2">
                  <a:txBody>
                    <a:bodyPr/>
                    <a:lstStyle/>
                    <a:p>
                      <a:pPr marL="0" marR="0" lvl="0" indent="0" algn="ctr" rtl="0">
                        <a:lnSpc>
                          <a:spcPct val="100000"/>
                        </a:lnSpc>
                        <a:spcBef>
                          <a:spcPts val="0"/>
                        </a:spcBef>
                        <a:spcAft>
                          <a:spcPts val="0"/>
                        </a:spcAft>
                        <a:buNone/>
                      </a:pPr>
                      <a:r>
                        <a:rPr lang="en-US" sz="1400" u="none" strike="noStrike" cap="none"/>
                        <a:t>Individual or Combined total 70 ng/L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None/>
                      </a:pPr>
                      <a:r>
                        <a:rPr lang="en-US" sz="1400" u="none" strike="noStrike" cap="none">
                          <a:solidFill>
                            <a:schemeClr val="lt1"/>
                          </a:solidFill>
                        </a:rPr>
                        <a:t>Interim = 0.004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1400" u="none" strike="noStrike" cap="none">
                          <a:solidFill>
                            <a:schemeClr val="lt1"/>
                          </a:solidFill>
                        </a:rPr>
                        <a:t>4.0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87075">
                <a:tc>
                  <a:txBody>
                    <a:bodyPr/>
                    <a:lstStyle/>
                    <a:p>
                      <a:pPr marL="0" marR="0" lvl="0" indent="0" algn="l" rtl="0">
                        <a:lnSpc>
                          <a:spcPct val="100000"/>
                        </a:lnSpc>
                        <a:spcBef>
                          <a:spcPts val="0"/>
                        </a:spcBef>
                        <a:spcAft>
                          <a:spcPts val="0"/>
                        </a:spcAft>
                        <a:buNone/>
                      </a:pPr>
                      <a:r>
                        <a:rPr lang="en-US" sz="1400" u="none" strike="noStrike" cap="none" dirty="0">
                          <a:solidFill>
                            <a:schemeClr val="bg1"/>
                          </a:solidFill>
                        </a:rPr>
                        <a:t>PFOS</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400" u="none" strike="noStrike" cap="none" dirty="0">
                          <a:solidFill>
                            <a:schemeClr val="bg1"/>
                          </a:solidFill>
                        </a:rPr>
                        <a:t>Interim = 0.02</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1400" u="none" strike="noStrike" cap="none" dirty="0">
                          <a:solidFill>
                            <a:schemeClr val="bg1"/>
                          </a:solidFill>
                        </a:rPr>
                        <a:t>4.0</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387075">
                <a:tc>
                  <a:txBody>
                    <a:bodyPr/>
                    <a:lstStyle/>
                    <a:p>
                      <a:pPr marL="0" marR="0" lvl="0" indent="0" algn="l" rtl="0">
                        <a:lnSpc>
                          <a:spcPct val="100000"/>
                        </a:lnSpc>
                        <a:spcBef>
                          <a:spcPts val="0"/>
                        </a:spcBef>
                        <a:spcAft>
                          <a:spcPts val="0"/>
                        </a:spcAft>
                        <a:buNone/>
                      </a:pPr>
                      <a:r>
                        <a:rPr lang="en-US" sz="1400" u="none" strike="noStrike" cap="none"/>
                        <a:t>PFBS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400" u="none" strike="noStrike" cap="none" dirty="0"/>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400" u="none" strike="noStrike" cap="none"/>
                        <a:t>2000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400" u="none" strike="noStrike" cap="none" dirty="0"/>
                        <a:t>2000*</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387075">
                <a:tc>
                  <a:txBody>
                    <a:bodyPr/>
                    <a:lstStyle/>
                    <a:p>
                      <a:pPr marL="0" marR="0" lvl="0" indent="0" algn="l" rtl="0">
                        <a:lnSpc>
                          <a:spcPct val="100000"/>
                        </a:lnSpc>
                        <a:spcBef>
                          <a:spcPts val="0"/>
                        </a:spcBef>
                        <a:spcAft>
                          <a:spcPts val="0"/>
                        </a:spcAft>
                        <a:buNone/>
                      </a:pPr>
                      <a:r>
                        <a:rPr lang="en-US" sz="1400" u="none" strike="noStrike" cap="none"/>
                        <a:t>GenX (includes HFPO-DA)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None/>
                      </a:pPr>
                      <a:r>
                        <a:rPr lang="en-US" sz="1400" u="none" strike="noStrike" cap="none"/>
                        <a:t>10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None/>
                      </a:pPr>
                      <a:r>
                        <a:rPr lang="en-US" sz="1400" u="none" strike="noStrike" cap="none"/>
                        <a:t>10*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F7F7F"/>
                    </a:solidFill>
                  </a:tcPr>
                </a:tc>
                <a:extLst>
                  <a:ext uri="{0D108BD9-81ED-4DB2-BD59-A6C34878D82A}">
                    <a16:rowId xmlns:a16="http://schemas.microsoft.com/office/drawing/2014/main" val="10004"/>
                  </a:ext>
                </a:extLst>
              </a:tr>
              <a:tr h="387075">
                <a:tc>
                  <a:txBody>
                    <a:bodyPr/>
                    <a:lstStyle/>
                    <a:p>
                      <a:pPr marL="0" marR="0" lvl="0" indent="0" algn="l" rtl="0">
                        <a:lnSpc>
                          <a:spcPct val="100000"/>
                        </a:lnSpc>
                        <a:spcBef>
                          <a:spcPts val="0"/>
                        </a:spcBef>
                        <a:spcAft>
                          <a:spcPts val="0"/>
                        </a:spcAft>
                        <a:buNone/>
                      </a:pPr>
                      <a:r>
                        <a:rPr lang="en-US" sz="1400" u="none" strike="noStrike" cap="none"/>
                        <a:t>PFNA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en-US" sz="1400" u="none" strike="noStrike" cap="none"/>
                        <a:t>10*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387075">
                <a:tc>
                  <a:txBody>
                    <a:bodyPr/>
                    <a:lstStyle/>
                    <a:p>
                      <a:pPr marL="0" marR="0" lvl="0" indent="0" algn="l" rtl="0">
                        <a:lnSpc>
                          <a:spcPct val="100000"/>
                        </a:lnSpc>
                        <a:spcBef>
                          <a:spcPts val="0"/>
                        </a:spcBef>
                        <a:spcAft>
                          <a:spcPts val="0"/>
                        </a:spcAft>
                        <a:buNone/>
                      </a:pPr>
                      <a:r>
                        <a:rPr lang="en-US" sz="1400" u="none" strike="noStrike" cap="none"/>
                        <a:t>PFHxS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ctr" rtl="0">
                        <a:lnSpc>
                          <a:spcPct val="100000"/>
                        </a:lnSpc>
                        <a:spcBef>
                          <a:spcPts val="0"/>
                        </a:spcBef>
                        <a:spcAft>
                          <a:spcPts val="0"/>
                        </a:spcAft>
                        <a:buNone/>
                      </a:pPr>
                      <a:r>
                        <a:rPr lang="en-US" sz="1400" u="none" strike="noStrike" cap="none" dirty="0"/>
                        <a:t>9.0*</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04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7914"/>
          </a:xfrm>
        </p:spPr>
        <p:txBody>
          <a:bodyPr/>
          <a:lstStyle/>
          <a:p>
            <a:r>
              <a:rPr lang="en-US" altLang="en-US" dirty="0">
                <a:solidFill>
                  <a:srgbClr val="3A6E8F"/>
                </a:solidFill>
                <a:latin typeface="Calibri" panose="020F0502020204030204" pitchFamily="34" charset="0"/>
                <a:cs typeface="Calibri" panose="020F0502020204030204" pitchFamily="34" charset="0"/>
              </a:rPr>
              <a:t>PFAS: EPA Proposed Rule</a:t>
            </a:r>
            <a:endParaRPr lang="en-US" dirty="0"/>
          </a:p>
        </p:txBody>
      </p:sp>
      <p:sp>
        <p:nvSpPr>
          <p:cNvPr id="3" name="Content Placeholder 2"/>
          <p:cNvSpPr>
            <a:spLocks noGrp="1"/>
          </p:cNvSpPr>
          <p:nvPr>
            <p:ph idx="1"/>
          </p:nvPr>
        </p:nvSpPr>
        <p:spPr>
          <a:xfrm>
            <a:off x="628650" y="1576243"/>
            <a:ext cx="7886700" cy="4699866"/>
          </a:xfrm>
        </p:spPr>
        <p:txBody>
          <a:bodyPr/>
          <a:lstStyle/>
          <a:p>
            <a:r>
              <a:rPr lang="en-US" dirty="0"/>
              <a:t>What is a Hazard Index (HI)?</a:t>
            </a:r>
          </a:p>
          <a:p>
            <a:pPr lvl="1"/>
            <a:r>
              <a:rPr lang="en-US" dirty="0"/>
              <a:t>Tool used to evaluate health risks from simultaneous exposure to mixtures of certain chemicals.  It is a ratio based calculation.</a:t>
            </a:r>
          </a:p>
          <a:p>
            <a:pPr lvl="1"/>
            <a:r>
              <a:rPr lang="en-US" dirty="0"/>
              <a:t>This applies to </a:t>
            </a:r>
            <a:r>
              <a:rPr lang="en-US" dirty="0" err="1"/>
              <a:t>GenX</a:t>
            </a:r>
            <a:r>
              <a:rPr lang="en-US" dirty="0"/>
              <a:t>, PFBS, PFNA, &amp; </a:t>
            </a:r>
            <a:r>
              <a:rPr lang="en-US" dirty="0" err="1"/>
              <a:t>PFHxS</a:t>
            </a:r>
            <a:r>
              <a:rPr lang="en-US" dirty="0"/>
              <a:t> </a:t>
            </a:r>
          </a:p>
          <a:p>
            <a:r>
              <a:rPr lang="en-US" dirty="0"/>
              <a:t>How is the HI calculated?</a:t>
            </a:r>
          </a:p>
          <a:p>
            <a:pPr lvl="1"/>
            <a:r>
              <a:rPr lang="en-US" dirty="0"/>
              <a:t>For each of the four PFAS above, the calculation first divides the results of the drinking water sample by the HBWC and then adds all the values for each PFAS. </a:t>
            </a:r>
          </a:p>
          <a:p>
            <a:pPr lvl="1"/>
            <a:r>
              <a:rPr lang="en-US" dirty="0"/>
              <a:t>An exceedance occurs if the Health Index is calculated to be 1.0 or higher.</a:t>
            </a:r>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79068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330"/>
            <a:ext cx="7886700" cy="1209150"/>
          </a:xfrm>
        </p:spPr>
        <p:txBody>
          <a:bodyPr/>
          <a:lstStyle/>
          <a:p>
            <a:r>
              <a:rPr lang="en-US" dirty="0">
                <a:solidFill>
                  <a:srgbClr val="3A6E8F"/>
                </a:solidFill>
                <a:latin typeface="Calibri" panose="020F0502020204030204" pitchFamily="34" charset="0"/>
                <a:cs typeface="Calibri" panose="020F0502020204030204" pitchFamily="34" charset="0"/>
              </a:rPr>
              <a:t>Hazard</a:t>
            </a:r>
            <a:r>
              <a:rPr lang="en-US" dirty="0"/>
              <a:t> </a:t>
            </a:r>
            <a:r>
              <a:rPr lang="en-US" dirty="0">
                <a:solidFill>
                  <a:srgbClr val="3A6E8F"/>
                </a:solidFill>
                <a:latin typeface="Calibri" panose="020F0502020204030204" pitchFamily="34" charset="0"/>
                <a:cs typeface="Calibri" panose="020F0502020204030204" pitchFamily="34" charset="0"/>
              </a:rPr>
              <a:t>Index Calculation</a:t>
            </a:r>
          </a:p>
        </p:txBody>
      </p:sp>
      <p:sp>
        <p:nvSpPr>
          <p:cNvPr id="3" name="Content Placeholder 2"/>
          <p:cNvSpPr>
            <a:spLocks noGrp="1"/>
          </p:cNvSpPr>
          <p:nvPr>
            <p:ph idx="1"/>
          </p:nvPr>
        </p:nvSpPr>
        <p:spPr>
          <a:xfrm>
            <a:off x="628650" y="1825625"/>
            <a:ext cx="7886700" cy="4594476"/>
          </a:xfrm>
        </p:spPr>
        <p:txBody>
          <a:bodyPr>
            <a:normAutofit lnSpcReduction="10000"/>
          </a:bodyPr>
          <a:lstStyle/>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900" dirty="0"/>
          </a:p>
          <a:p>
            <a:r>
              <a:rPr lang="en-US" sz="900" dirty="0"/>
              <a:t>EPA (2023, March 29) Proposed PFAS National Primary Drinking Water Regulation</a:t>
            </a:r>
          </a:p>
          <a:p>
            <a:pPr marL="457200" lvl="1" indent="0">
              <a:buNone/>
            </a:pPr>
            <a:r>
              <a:rPr lang="en-US" sz="900" dirty="0"/>
              <a:t>www.epa.gov/system/files/documents/2023-04/PFAS%20NPDWR%20Public%20Presentation_Full%20Technical%20Presentation_3.29.23_Final.pdf</a:t>
            </a:r>
          </a:p>
        </p:txBody>
      </p:sp>
      <p:pic>
        <p:nvPicPr>
          <p:cNvPr id="5" name="Picture 4"/>
          <p:cNvPicPr>
            <a:picLocks noChangeAspect="1"/>
          </p:cNvPicPr>
          <p:nvPr/>
        </p:nvPicPr>
        <p:blipFill>
          <a:blip r:embed="rId2"/>
          <a:stretch>
            <a:fillRect/>
          </a:stretch>
        </p:blipFill>
        <p:spPr>
          <a:xfrm>
            <a:off x="330660" y="1179488"/>
            <a:ext cx="8482680" cy="4697089"/>
          </a:xfrm>
          <a:prstGeom prst="rect">
            <a:avLst/>
          </a:prstGeom>
        </p:spPr>
      </p:pic>
    </p:spTree>
    <p:extLst>
      <p:ext uri="{BB962C8B-B14F-4D97-AF65-F5344CB8AC3E}">
        <p14:creationId xmlns:p14="http://schemas.microsoft.com/office/powerpoint/2010/main" val="373396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5538"/>
            <a:ext cx="7886700" cy="1325563"/>
          </a:xfrm>
        </p:spPr>
        <p:txBody>
          <a:bodyPr>
            <a:normAutofit/>
          </a:bodyPr>
          <a:lstStyle/>
          <a:p>
            <a:r>
              <a:rPr lang="en-US" altLang="en-US" sz="3600" dirty="0">
                <a:solidFill>
                  <a:srgbClr val="3A6E8F"/>
                </a:solidFill>
                <a:latin typeface="Calibri" panose="020F0502020204030204" pitchFamily="34" charset="0"/>
                <a:cs typeface="Calibri" panose="020F0502020204030204" pitchFamily="34" charset="0"/>
              </a:rPr>
              <a:t>Hazard Index RAA Calculation Example </a:t>
            </a:r>
            <a:endParaRPr lang="en-US" sz="3600" dirty="0"/>
          </a:p>
        </p:txBody>
      </p:sp>
      <p:sp>
        <p:nvSpPr>
          <p:cNvPr id="3" name="Content Placeholder 2"/>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400" dirty="0"/>
          </a:p>
          <a:p>
            <a:r>
              <a:rPr lang="en-US" sz="2400" dirty="0"/>
              <a:t>2.1 + 1.1 + 1.2 + 0.8 = 5.2</a:t>
            </a:r>
          </a:p>
          <a:p>
            <a:r>
              <a:rPr lang="en-US" sz="2400" dirty="0"/>
              <a:t>5.2/4 = 1.3 – MCL Exceeded</a:t>
            </a:r>
          </a:p>
        </p:txBody>
      </p:sp>
      <p:pic>
        <p:nvPicPr>
          <p:cNvPr id="6" name="Picture 5"/>
          <p:cNvPicPr>
            <a:picLocks noChangeAspect="1"/>
          </p:cNvPicPr>
          <p:nvPr/>
        </p:nvPicPr>
        <p:blipFill>
          <a:blip r:embed="rId3"/>
          <a:stretch>
            <a:fillRect/>
          </a:stretch>
        </p:blipFill>
        <p:spPr>
          <a:xfrm>
            <a:off x="628650" y="1269443"/>
            <a:ext cx="7182852" cy="4001058"/>
          </a:xfrm>
          <a:prstGeom prst="rect">
            <a:avLst/>
          </a:prstGeom>
        </p:spPr>
      </p:pic>
    </p:spTree>
    <p:extLst>
      <p:ext uri="{BB962C8B-B14F-4D97-AF65-F5344CB8AC3E}">
        <p14:creationId xmlns:p14="http://schemas.microsoft.com/office/powerpoint/2010/main" val="189324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31412"/>
          </a:xfrm>
        </p:spPr>
        <p:txBody>
          <a:bodyPr>
            <a:normAutofit fontScale="90000"/>
          </a:bodyPr>
          <a:lstStyle/>
          <a:p>
            <a:r>
              <a:rPr lang="en-US" altLang="en-US" sz="3600" dirty="0">
                <a:solidFill>
                  <a:srgbClr val="3A6E8F"/>
                </a:solidFill>
                <a:latin typeface="Calibri" panose="020F0502020204030204" pitchFamily="34" charset="0"/>
                <a:cs typeface="Calibri" panose="020F0502020204030204" pitchFamily="34" charset="0"/>
              </a:rPr>
              <a:t>PFAS: Proposed Monitoring Requirements</a:t>
            </a:r>
            <a:endParaRPr lang="en-US" sz="3600" dirty="0"/>
          </a:p>
        </p:txBody>
      </p:sp>
      <p:sp>
        <p:nvSpPr>
          <p:cNvPr id="3" name="Content Placeholder 2"/>
          <p:cNvSpPr>
            <a:spLocks noGrp="1"/>
          </p:cNvSpPr>
          <p:nvPr>
            <p:ph idx="1"/>
          </p:nvPr>
        </p:nvSpPr>
        <p:spPr>
          <a:xfrm>
            <a:off x="628650" y="1396538"/>
            <a:ext cx="7886700" cy="5328458"/>
          </a:xfrm>
        </p:spPr>
        <p:txBody>
          <a:bodyPr>
            <a:normAutofit/>
          </a:bodyPr>
          <a:lstStyle/>
          <a:p>
            <a:r>
              <a:rPr lang="en-US" sz="2400" dirty="0"/>
              <a:t>Initial Monitoring</a:t>
            </a:r>
          </a:p>
          <a:p>
            <a:pPr lvl="1"/>
            <a:r>
              <a:rPr lang="en-US" sz="2000" dirty="0"/>
              <a:t>Must be completed within a 3 year period between rule promulgation and rule effective date (anticipated end of 2023 – 2026)</a:t>
            </a:r>
          </a:p>
          <a:p>
            <a:pPr lvl="1"/>
            <a:r>
              <a:rPr lang="en-US" sz="2000" dirty="0"/>
              <a:t>Quarterly monitoring for one year for all surface water systems</a:t>
            </a:r>
          </a:p>
          <a:p>
            <a:pPr lvl="1"/>
            <a:r>
              <a:rPr lang="en-US" sz="2000" dirty="0"/>
              <a:t>Quarterly monitoring for one year for groundwater systems serving greater than 10,000</a:t>
            </a:r>
          </a:p>
          <a:p>
            <a:pPr lvl="1"/>
            <a:r>
              <a:rPr lang="en-US" sz="2000" dirty="0"/>
              <a:t>2 samples within one year at least 90 days apart for groundwater systems serving less than 10,000</a:t>
            </a:r>
          </a:p>
          <a:p>
            <a:pPr lvl="1"/>
            <a:r>
              <a:rPr lang="en-US" sz="2000" dirty="0"/>
              <a:t>Based on the results of initial monitoring, quarterly or reduced monitoring will be assigned.</a:t>
            </a:r>
          </a:p>
          <a:p>
            <a:pPr lvl="1"/>
            <a:r>
              <a:rPr lang="en-US" sz="2000" dirty="0"/>
              <a:t>Systems will be able to use previously collected samples to comply with initial monitoring (UCMR5, DNR PFAS Data)</a:t>
            </a:r>
          </a:p>
          <a:p>
            <a:pPr lvl="1"/>
            <a:endParaRPr lang="en-US" dirty="0"/>
          </a:p>
        </p:txBody>
      </p:sp>
    </p:spTree>
    <p:extLst>
      <p:ext uri="{BB962C8B-B14F-4D97-AF65-F5344CB8AC3E}">
        <p14:creationId xmlns:p14="http://schemas.microsoft.com/office/powerpoint/2010/main" val="1963194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TotalTime>
  <Words>2218</Words>
  <Application>Microsoft Office PowerPoint</Application>
  <PresentationFormat>On-screen Show (4:3)</PresentationFormat>
  <Paragraphs>293</Paragraphs>
  <Slides>38</Slides>
  <Notes>21</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Roboto</vt:lpstr>
      <vt:lpstr>Office Theme</vt:lpstr>
      <vt:lpstr>1_Office Theme</vt:lpstr>
      <vt:lpstr>Iowa DNR Update</vt:lpstr>
      <vt:lpstr>PowerPoint Presentation</vt:lpstr>
      <vt:lpstr>    PFAS: Background</vt:lpstr>
      <vt:lpstr>PowerPoint Presentation</vt:lpstr>
      <vt:lpstr>PFAS: EPA Health Advisories and Proposed Rule</vt:lpstr>
      <vt:lpstr>PFAS: EPA Proposed Rule</vt:lpstr>
      <vt:lpstr>Hazard Index Calculation</vt:lpstr>
      <vt:lpstr>Hazard Index RAA Calculation Example </vt:lpstr>
      <vt:lpstr>PFAS: Proposed Monitoring Requirements</vt:lpstr>
      <vt:lpstr>Proposed Monitoring Requirements Continued</vt:lpstr>
      <vt:lpstr>Propose Public Notice &amp; Treatment Requirements</vt:lpstr>
      <vt:lpstr>Iowa Bipartisan Infrastructure Law (BIL) Funding</vt:lpstr>
      <vt:lpstr>PFAS: EPA Proposed Rule – Public Comment &amp; Resources</vt:lpstr>
      <vt:lpstr>DNR Action Plan</vt:lpstr>
      <vt:lpstr>Study Design and Justification</vt:lpstr>
      <vt:lpstr>PowerPoint Presentation</vt:lpstr>
      <vt:lpstr>Quality Assurance</vt:lpstr>
      <vt:lpstr>PFAS Detections in Finished Water</vt:lpstr>
      <vt:lpstr>Interactive Map</vt:lpstr>
      <vt:lpstr>Raw Surface Water PFAS Detections</vt:lpstr>
      <vt:lpstr>PFAS in Surface Waters (untreated river and lake water)</vt:lpstr>
      <vt:lpstr>Raw Groundwater PFAS Detections</vt:lpstr>
      <vt:lpstr>PFAS in Wells (untreated groundwater)</vt:lpstr>
      <vt:lpstr>PowerPoint Presentation</vt:lpstr>
      <vt:lpstr>Water Supply Protocol for PFAS Detections</vt:lpstr>
      <vt:lpstr>Water Supply Monitoring Plan</vt:lpstr>
      <vt:lpstr>Systems On Quarterly Monitoring</vt:lpstr>
      <vt:lpstr>Tier 4 Summary</vt:lpstr>
      <vt:lpstr>PFAS and Private Wells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PFAS in Wells (untreated groundwater)</vt:lpstr>
      <vt:lpstr>End of Presentation</vt:lpstr>
    </vt:vector>
  </TitlesOfParts>
  <Company>State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James [DNR]</dc:creator>
  <cp:lastModifiedBy>Day, Erik</cp:lastModifiedBy>
  <cp:revision>72</cp:revision>
  <dcterms:created xsi:type="dcterms:W3CDTF">2023-03-03T18:42:15Z</dcterms:created>
  <dcterms:modified xsi:type="dcterms:W3CDTF">2023-08-02T18:09:40Z</dcterms:modified>
</cp:coreProperties>
</file>